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5" r:id="rId1"/>
  </p:sldMasterIdLst>
  <p:notesMasterIdLst>
    <p:notesMasterId r:id="rId33"/>
  </p:notesMasterIdLst>
  <p:handoutMasterIdLst>
    <p:handoutMasterId r:id="rId34"/>
  </p:handoutMasterIdLst>
  <p:sldIdLst>
    <p:sldId id="351" r:id="rId2"/>
    <p:sldId id="375" r:id="rId3"/>
    <p:sldId id="350" r:id="rId4"/>
    <p:sldId id="376" r:id="rId5"/>
    <p:sldId id="377" r:id="rId6"/>
    <p:sldId id="378" r:id="rId7"/>
    <p:sldId id="379" r:id="rId8"/>
    <p:sldId id="380" r:id="rId9"/>
    <p:sldId id="381" r:id="rId10"/>
    <p:sldId id="395" r:id="rId11"/>
    <p:sldId id="396" r:id="rId12"/>
    <p:sldId id="382" r:id="rId13"/>
    <p:sldId id="383" r:id="rId14"/>
    <p:sldId id="384" r:id="rId15"/>
    <p:sldId id="397" r:id="rId16"/>
    <p:sldId id="398" r:id="rId17"/>
    <p:sldId id="385" r:id="rId18"/>
    <p:sldId id="386" r:id="rId19"/>
    <p:sldId id="387" r:id="rId20"/>
    <p:sldId id="399" r:id="rId21"/>
    <p:sldId id="400" r:id="rId22"/>
    <p:sldId id="388" r:id="rId23"/>
    <p:sldId id="389" r:id="rId24"/>
    <p:sldId id="390" r:id="rId25"/>
    <p:sldId id="391" r:id="rId26"/>
    <p:sldId id="401" r:id="rId27"/>
    <p:sldId id="392" r:id="rId28"/>
    <p:sldId id="393" r:id="rId29"/>
    <p:sldId id="394" r:id="rId30"/>
    <p:sldId id="402" r:id="rId31"/>
    <p:sldId id="359" r:id="rId3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03" autoAdjust="0"/>
  </p:normalViewPr>
  <p:slideViewPr>
    <p:cSldViewPr>
      <p:cViewPr>
        <p:scale>
          <a:sx n="79" d="100"/>
          <a:sy n="79" d="100"/>
        </p:scale>
        <p:origin x="-1104" y="2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bg-BG"/>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4E4540F-0F14-499E-A45C-347438775F20}" type="datetimeFigureOut">
              <a:rPr lang="bg-BG"/>
              <a:pPr>
                <a:defRPr/>
              </a:pPr>
              <a:t>19.12.2016 г.</a:t>
            </a:fld>
            <a:endParaRPr lang="bg-BG"/>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bg-BG"/>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0C3CF0C-71B6-4829-A5B6-AA255E200BAC}" type="slidenum">
              <a:rPr lang="bg-BG"/>
              <a:pPr>
                <a:defRPr/>
              </a:pPr>
              <a:t>‹#›</a:t>
            </a:fld>
            <a:endParaRPr lang="bg-BG"/>
          </a:p>
        </p:txBody>
      </p:sp>
    </p:spTree>
    <p:extLst>
      <p:ext uri="{BB962C8B-B14F-4D97-AF65-F5344CB8AC3E}">
        <p14:creationId xmlns="" xmlns:p14="http://schemas.microsoft.com/office/powerpoint/2010/main" val="37324845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bg-BG"/>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4D99A6-6AAC-4987-BF9F-25E860CE89E3}" type="datetimeFigureOut">
              <a:rPr lang="bg-BG"/>
              <a:pPr>
                <a:defRPr/>
              </a:pPr>
              <a:t>19.12.2016 г.</a:t>
            </a:fld>
            <a:endParaRPr lang="bg-B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bg-BG"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bg-BG"/>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B6D5E8F-0F7A-472F-BEDC-BB0CE527F2F1}" type="slidenum">
              <a:rPr lang="bg-BG"/>
              <a:pPr>
                <a:defRPr/>
              </a:pPr>
              <a:t>‹#›</a:t>
            </a:fld>
            <a:endParaRPr lang="bg-BG"/>
          </a:p>
        </p:txBody>
      </p:sp>
    </p:spTree>
    <p:extLst>
      <p:ext uri="{BB962C8B-B14F-4D97-AF65-F5344CB8AC3E}">
        <p14:creationId xmlns="" xmlns:p14="http://schemas.microsoft.com/office/powerpoint/2010/main" val="31391176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34919C4D-60E5-4FAF-AB6E-470AF8557CEB}" type="slidenum">
              <a:rPr lang="bg-BG" smtClean="0">
                <a:solidFill>
                  <a:prstClr val="black"/>
                </a:solidFill>
              </a:rPr>
              <a:pPr/>
              <a:t>1</a:t>
            </a:fld>
            <a:endParaRPr lang="bg-BG">
              <a:solidFill>
                <a:prstClr val="black"/>
              </a:solidFill>
            </a:endParaRPr>
          </a:p>
        </p:txBody>
      </p:sp>
    </p:spTree>
    <p:extLst>
      <p:ext uri="{BB962C8B-B14F-4D97-AF65-F5344CB8AC3E}">
        <p14:creationId xmlns="" xmlns:p14="http://schemas.microsoft.com/office/powerpoint/2010/main" val="1686275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black"/>
                </a:solidFill>
                <a:latin typeface="Lucida Sans Unicode"/>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black"/>
                </a:solidFill>
                <a:latin typeface="Lucida Sans Unicode"/>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auto">
                <a:spcBef>
                  <a:spcPts val="0"/>
                </a:spcBef>
                <a:spcAft>
                  <a:spcPts val="0"/>
                </a:spcAft>
              </a:pP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bg-BG" smtClean="0">
                <a:solidFill>
                  <a:srgbClr val="000000"/>
                </a:solidFill>
              </a:rPr>
              <a:t>16 декември 2016 година</a:t>
            </a:r>
            <a:endParaRPr lang="bg-BG">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bg-BG">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8598D704-EEC3-4C7C-933C-9478576A9307}"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2825588590"/>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bg-BG">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4F85CC65-274B-48FF-A676-79A00B171839}"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261050588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bg-BG">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5CCEA11A-6B93-4BDB-A127-4670D014A7AE}"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222326724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bg-BG">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5CD1A774-2575-4D98-AA76-1C6D5EAA728E}" type="slidenum">
              <a:rPr lang="bg-BG" smtClean="0">
                <a:solidFill>
                  <a:srgbClr val="000000"/>
                </a:solidFill>
              </a:rPr>
              <a:pPr>
                <a:defRPr/>
              </a:pPr>
              <a:t>‹#›</a:t>
            </a:fld>
            <a:endParaRPr lang="bg-BG">
              <a:solidFill>
                <a:srgbClr val="000000"/>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70911693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5" name="Footer Placeholder 4"/>
          <p:cNvSpPr>
            <a:spLocks noGrp="1"/>
          </p:cNvSpPr>
          <p:nvPr>
            <p:ph type="ftr" sz="quarter" idx="11"/>
          </p:nvPr>
        </p:nvSpPr>
        <p:spPr/>
        <p:txBody>
          <a:bodyPr/>
          <a:lstStyle>
            <a:extLst/>
          </a:lstStyle>
          <a:p>
            <a:pPr>
              <a:defRPr/>
            </a:pPr>
            <a:endParaRPr lang="bg-BG">
              <a:solidFill>
                <a:srgbClr val="000000"/>
              </a:solidFill>
            </a:endParaRPr>
          </a:p>
        </p:txBody>
      </p:sp>
      <p:sp>
        <p:nvSpPr>
          <p:cNvPr id="6" name="Slide Number Placeholder 5"/>
          <p:cNvSpPr>
            <a:spLocks noGrp="1"/>
          </p:cNvSpPr>
          <p:nvPr>
            <p:ph type="sldNum" sz="quarter" idx="12"/>
          </p:nvPr>
        </p:nvSpPr>
        <p:spPr/>
        <p:txBody>
          <a:bodyPr/>
          <a:lstStyle>
            <a:extLst/>
          </a:lstStyle>
          <a:p>
            <a:pPr>
              <a:defRPr/>
            </a:pPr>
            <a:fld id="{AE23CF6A-FFC0-4BD7-9E8C-A90B2E59CB82}" type="slidenum">
              <a:rPr lang="bg-BG" smtClean="0">
                <a:solidFill>
                  <a:srgbClr val="000000"/>
                </a:solidFill>
              </a:rPr>
              <a:pPr>
                <a:defRPr/>
              </a:pPr>
              <a:t>‹#›</a:t>
            </a:fld>
            <a:endParaRPr lang="bg-BG">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Tree>
    <p:extLst>
      <p:ext uri="{BB962C8B-B14F-4D97-AF65-F5344CB8AC3E}">
        <p14:creationId xmlns="" xmlns:p14="http://schemas.microsoft.com/office/powerpoint/2010/main" val="95526060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bg-BG">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9FE42B14-9B9B-4427-A7E6-F8AAEC682687}" type="slidenum">
              <a:rPr lang="bg-BG" smtClean="0">
                <a:solidFill>
                  <a:srgbClr val="000000"/>
                </a:solidFill>
              </a:rPr>
              <a:pPr>
                <a:defRPr/>
              </a:pPr>
              <a:t>‹#›</a:t>
            </a:fld>
            <a:endParaRPr lang="bg-BG">
              <a:solidFill>
                <a:srgbClr val="000000"/>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415396103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8" name="Footer Placeholder 7"/>
          <p:cNvSpPr>
            <a:spLocks noGrp="1"/>
          </p:cNvSpPr>
          <p:nvPr>
            <p:ph type="ftr" sz="quarter" idx="11"/>
          </p:nvPr>
        </p:nvSpPr>
        <p:spPr/>
        <p:txBody>
          <a:bodyPr/>
          <a:lstStyle>
            <a:extLst/>
          </a:lstStyle>
          <a:p>
            <a:pPr>
              <a:defRPr/>
            </a:pPr>
            <a:endParaRPr lang="bg-BG">
              <a:solidFill>
                <a:srgbClr val="000000"/>
              </a:solidFill>
            </a:endParaRPr>
          </a:p>
        </p:txBody>
      </p:sp>
      <p:sp>
        <p:nvSpPr>
          <p:cNvPr id="9" name="Slide Number Placeholder 8"/>
          <p:cNvSpPr>
            <a:spLocks noGrp="1"/>
          </p:cNvSpPr>
          <p:nvPr>
            <p:ph type="sldNum" sz="quarter" idx="12"/>
          </p:nvPr>
        </p:nvSpPr>
        <p:spPr/>
        <p:txBody>
          <a:bodyPr/>
          <a:lstStyle>
            <a:extLst/>
          </a:lstStyle>
          <a:p>
            <a:pPr>
              <a:defRPr/>
            </a:pPr>
            <a:fld id="{92B2BE42-24D0-46FC-9432-E6280FF23A3B}"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324571105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4" name="Footer Placeholder 3"/>
          <p:cNvSpPr>
            <a:spLocks noGrp="1"/>
          </p:cNvSpPr>
          <p:nvPr>
            <p:ph type="ftr" sz="quarter" idx="11"/>
          </p:nvPr>
        </p:nvSpPr>
        <p:spPr/>
        <p:txBody>
          <a:bodyPr/>
          <a:lstStyle>
            <a:extLst/>
          </a:lstStyle>
          <a:p>
            <a:pPr>
              <a:defRPr/>
            </a:pPr>
            <a:endParaRPr lang="bg-BG">
              <a:solidFill>
                <a:srgbClr val="000000"/>
              </a:solidFill>
            </a:endParaRPr>
          </a:p>
        </p:txBody>
      </p:sp>
      <p:sp>
        <p:nvSpPr>
          <p:cNvPr id="5" name="Slide Number Placeholder 4"/>
          <p:cNvSpPr>
            <a:spLocks noGrp="1"/>
          </p:cNvSpPr>
          <p:nvPr>
            <p:ph type="sldNum" sz="quarter" idx="12"/>
          </p:nvPr>
        </p:nvSpPr>
        <p:spPr/>
        <p:txBody>
          <a:bodyPr/>
          <a:lstStyle>
            <a:extLst/>
          </a:lstStyle>
          <a:p>
            <a:pPr>
              <a:defRPr/>
            </a:pPr>
            <a:fld id="{BB6B0D57-5318-4D76-B917-F142AC413F96}" type="slidenum">
              <a:rPr lang="bg-BG" smtClean="0">
                <a:solidFill>
                  <a:srgbClr val="000000"/>
                </a:solidFill>
              </a:rPr>
              <a:pPr>
                <a:defRPr/>
              </a:pPr>
              <a:t>‹#›</a:t>
            </a:fld>
            <a:endParaRPr lang="bg-BG">
              <a:solidFill>
                <a:srgbClr val="000000"/>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356372728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3" name="Footer Placeholder 2"/>
          <p:cNvSpPr>
            <a:spLocks noGrp="1"/>
          </p:cNvSpPr>
          <p:nvPr>
            <p:ph type="ftr" sz="quarter" idx="11"/>
          </p:nvPr>
        </p:nvSpPr>
        <p:spPr/>
        <p:txBody>
          <a:bodyPr/>
          <a:lstStyle>
            <a:extLst/>
          </a:lstStyle>
          <a:p>
            <a:pPr>
              <a:defRPr/>
            </a:pPr>
            <a:endParaRPr lang="bg-BG">
              <a:solidFill>
                <a:srgbClr val="000000"/>
              </a:solidFill>
            </a:endParaRPr>
          </a:p>
        </p:txBody>
      </p:sp>
      <p:sp>
        <p:nvSpPr>
          <p:cNvPr id="4" name="Slide Number Placeholder 3"/>
          <p:cNvSpPr>
            <a:spLocks noGrp="1"/>
          </p:cNvSpPr>
          <p:nvPr>
            <p:ph type="sldNum" sz="quarter" idx="12"/>
          </p:nvPr>
        </p:nvSpPr>
        <p:spPr/>
        <p:txBody>
          <a:bodyPr/>
          <a:lstStyle>
            <a:extLst/>
          </a:lstStyle>
          <a:p>
            <a:pPr>
              <a:defRPr/>
            </a:pPr>
            <a:fld id="{96E22F84-BD7C-4B03-9B16-4534830411C1}"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2595134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r>
              <a:rPr lang="bg-BG" smtClean="0">
                <a:solidFill>
                  <a:srgbClr val="000000"/>
                </a:solidFill>
              </a:rPr>
              <a:t>16 декември 2016 година</a:t>
            </a:r>
            <a:endParaRPr lang="bg-BG">
              <a:solidFill>
                <a:srgbClr val="000000"/>
              </a:solidFill>
            </a:endParaRPr>
          </a:p>
        </p:txBody>
      </p:sp>
      <p:sp>
        <p:nvSpPr>
          <p:cNvPr id="6" name="Footer Placeholder 5"/>
          <p:cNvSpPr>
            <a:spLocks noGrp="1"/>
          </p:cNvSpPr>
          <p:nvPr>
            <p:ph type="ftr" sz="quarter" idx="11"/>
          </p:nvPr>
        </p:nvSpPr>
        <p:spPr/>
        <p:txBody>
          <a:bodyPr/>
          <a:lstStyle>
            <a:extLst/>
          </a:lstStyle>
          <a:p>
            <a:pPr>
              <a:defRPr/>
            </a:pPr>
            <a:endParaRPr lang="bg-BG">
              <a:solidFill>
                <a:srgbClr val="000000"/>
              </a:solidFill>
            </a:endParaRPr>
          </a:p>
        </p:txBody>
      </p:sp>
      <p:sp>
        <p:nvSpPr>
          <p:cNvPr id="7" name="Slide Number Placeholder 6"/>
          <p:cNvSpPr>
            <a:spLocks noGrp="1"/>
          </p:cNvSpPr>
          <p:nvPr>
            <p:ph type="sldNum" sz="quarter" idx="12"/>
          </p:nvPr>
        </p:nvSpPr>
        <p:spPr/>
        <p:txBody>
          <a:bodyPr/>
          <a:lstStyle>
            <a:extLst/>
          </a:lstStyle>
          <a:p>
            <a:pPr>
              <a:defRPr/>
            </a:pPr>
            <a:fld id="{1F3CBD36-8A45-419B-A2C5-197D426E76B9}" type="slidenum">
              <a:rPr lang="bg-BG" smtClean="0">
                <a:solidFill>
                  <a:srgbClr val="000000"/>
                </a:solidFill>
              </a:rPr>
              <a:pPr>
                <a:defRPr/>
              </a:pPr>
              <a:t>‹#›</a:t>
            </a:fld>
            <a:endParaRPr lang="bg-BG">
              <a:solidFill>
                <a:srgbClr val="000000"/>
              </a:solidFill>
            </a:endParaRPr>
          </a:p>
        </p:txBody>
      </p:sp>
    </p:spTree>
    <p:extLst>
      <p:ext uri="{BB962C8B-B14F-4D97-AF65-F5344CB8AC3E}">
        <p14:creationId xmlns="" xmlns:p14="http://schemas.microsoft.com/office/powerpoint/2010/main" val="44484414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r>
              <a:rPr lang="bg-BG" smtClean="0">
                <a:solidFill>
                  <a:srgbClr val="000000"/>
                </a:solidFill>
              </a:rPr>
              <a:t>16 декември 2016 година</a:t>
            </a:r>
            <a:endParaRPr lang="bg-BG">
              <a:solidFill>
                <a:srgbClr val="000000"/>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bg-BG">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CD9E8A92-AA85-4C4A-97F6-6D7A1FFDBD74}" type="slidenum">
              <a:rPr lang="bg-BG" smtClean="0">
                <a:solidFill>
                  <a:srgbClr val="000000"/>
                </a:solidFill>
              </a:rPr>
              <a:pPr>
                <a:defRPr/>
              </a:pPr>
              <a:t>‹#›</a:t>
            </a:fld>
            <a:endParaRPr lang="bg-BG">
              <a:solidFill>
                <a:srgbClr val="000000"/>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Lucida Sans Unicode"/>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Lucida Sans Unicode"/>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auto">
              <a:spcBef>
                <a:spcPts val="0"/>
              </a:spcBef>
              <a:spcAft>
                <a:spcPts val="0"/>
              </a:spcAft>
            </a:pP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Tree>
    <p:extLst>
      <p:ext uri="{BB962C8B-B14F-4D97-AF65-F5344CB8AC3E}">
        <p14:creationId xmlns="" xmlns:p14="http://schemas.microsoft.com/office/powerpoint/2010/main" val="387452866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black"/>
              </a:solidFill>
              <a:latin typeface="Lucida Sans Unicode"/>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black"/>
              </a:solidFill>
              <a:latin typeface="Lucida Sans Unicode"/>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auto">
              <a:spcBef>
                <a:spcPts val="0"/>
              </a:spcBef>
              <a:spcAft>
                <a:spcPts val="0"/>
              </a:spcAft>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bg-BG" smtClean="0">
                <a:solidFill>
                  <a:srgbClr val="000000"/>
                </a:solidFill>
                <a:latin typeface="Lucida Sans Unicode"/>
              </a:rPr>
              <a:t>16 декември 2016 година</a:t>
            </a:r>
            <a:endParaRPr lang="bg-BG">
              <a:solidFill>
                <a:srgbClr val="000000"/>
              </a:solidFill>
              <a:latin typeface="Lucida Sans Unicode"/>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bg-BG">
              <a:solidFill>
                <a:srgbClr val="000000"/>
              </a:solidFill>
              <a:latin typeface="Lucida Sans Unicode"/>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72A1D47-4E5E-4A42-8376-FE560FA17345}" type="slidenum">
              <a:rPr lang="bg-BG" smtClean="0">
                <a:solidFill>
                  <a:srgbClr val="000000"/>
                </a:solidFill>
                <a:latin typeface="Lucida Sans Unicode"/>
              </a:rPr>
              <a:pPr>
                <a:defRPr/>
              </a:pPr>
              <a:t>‹#›</a:t>
            </a:fld>
            <a:endParaRPr lang="bg-BG">
              <a:solidFill>
                <a:srgbClr val="000000"/>
              </a:solidFill>
              <a:latin typeface="Lucida Sans Unicode"/>
            </a:endParaRPr>
          </a:p>
        </p:txBody>
      </p:sp>
    </p:spTree>
    <p:extLst>
      <p:ext uri="{BB962C8B-B14F-4D97-AF65-F5344CB8AC3E}">
        <p14:creationId xmlns="" xmlns:p14="http://schemas.microsoft.com/office/powerpoint/2010/main" val="1006746955"/>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ransition>
    <p:fade/>
  </p:transition>
  <p:timing>
    <p:tnLst>
      <p:par>
        <p:cTn id="1" dur="indefinite" restart="never" nodeType="tmRoot"/>
      </p:par>
    </p:tnLst>
  </p:timing>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ig.lyubimets@mail.b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mig.lyubimets.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598D704-EEC3-4C7C-933C-9478576A9307}" type="slidenum">
              <a:rPr lang="bg-BG" smtClean="0">
                <a:solidFill>
                  <a:srgbClr val="000000"/>
                </a:solidFill>
              </a:rPr>
              <a:pPr>
                <a:defRPr/>
              </a:pPr>
              <a:t>1</a:t>
            </a:fld>
            <a:endParaRPr lang="bg-BG">
              <a:solidFill>
                <a:srgbClr val="000000"/>
              </a:solidFill>
            </a:endParaRPr>
          </a:p>
        </p:txBody>
      </p:sp>
      <p:pic>
        <p:nvPicPr>
          <p:cNvPr id="13" name="Picture 12" descr="лога евро copy"/>
          <p:cNvPicPr/>
          <p:nvPr/>
        </p:nvPicPr>
        <p:blipFill>
          <a:blip r:embed="rId3" cstate="print"/>
          <a:srcRect/>
          <a:stretch>
            <a:fillRect/>
          </a:stretch>
        </p:blipFill>
        <p:spPr bwMode="auto">
          <a:xfrm>
            <a:off x="683568" y="476672"/>
            <a:ext cx="7992888" cy="1224136"/>
          </a:xfrm>
          <a:prstGeom prst="rect">
            <a:avLst/>
          </a:prstGeom>
          <a:noFill/>
          <a:ln w="9525">
            <a:noFill/>
            <a:miter lim="800000"/>
            <a:headEnd/>
            <a:tailEnd/>
          </a:ln>
        </p:spPr>
      </p:pic>
      <p:sp>
        <p:nvSpPr>
          <p:cNvPr id="18" name="Rectangle 17"/>
          <p:cNvSpPr/>
          <p:nvPr/>
        </p:nvSpPr>
        <p:spPr>
          <a:xfrm>
            <a:off x="683568" y="1916832"/>
            <a:ext cx="7884368" cy="4031873"/>
          </a:xfrm>
          <a:prstGeom prst="rect">
            <a:avLst/>
          </a:prstGeom>
        </p:spPr>
        <p:txBody>
          <a:bodyPr wrap="square">
            <a:spAutoFit/>
          </a:bodyPr>
          <a:lstStyle/>
          <a:p>
            <a:pPr algn="ctr" fontAlgn="auto">
              <a:spcBef>
                <a:spcPts val="0"/>
              </a:spcBef>
              <a:spcAft>
                <a:spcPts val="0"/>
              </a:spcAft>
              <a:buClr>
                <a:srgbClr val="DEF5FA">
                  <a:lumMod val="50000"/>
                </a:srgbClr>
              </a:buClr>
            </a:pPr>
            <a:endParaRPr lang="bg-BG" sz="2400" b="1"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r>
              <a:rPr lang="bg-BG" sz="2400" b="1" dirty="0" smtClean="0">
                <a:solidFill>
                  <a:prstClr val="black"/>
                </a:solidFill>
                <a:latin typeface="Bookman Old Style" pitchFamily="18" charset="0"/>
                <a:ea typeface="Batang" pitchFamily="18" charset="-127"/>
                <a:cs typeface="Arial" panose="020B0604020202020204" pitchFamily="34" charset="0"/>
              </a:rPr>
              <a:t>“МЕСТНА ИНИЦИАТИВНА ГРУПА</a:t>
            </a:r>
          </a:p>
          <a:p>
            <a:pPr algn="ctr" fontAlgn="auto">
              <a:spcBef>
                <a:spcPts val="0"/>
              </a:spcBef>
              <a:spcAft>
                <a:spcPts val="0"/>
              </a:spcAft>
              <a:buClr>
                <a:srgbClr val="DEF5FA">
                  <a:lumMod val="50000"/>
                </a:srgbClr>
              </a:buClr>
            </a:pPr>
            <a:r>
              <a:rPr lang="bg-BG" sz="2400" b="1" dirty="0" smtClean="0">
                <a:solidFill>
                  <a:prstClr val="black"/>
                </a:solidFill>
                <a:latin typeface="Bookman Old Style" pitchFamily="18" charset="0"/>
                <a:ea typeface="Batang" pitchFamily="18" charset="-127"/>
                <a:cs typeface="Arial" panose="020B0604020202020204" pitchFamily="34" charset="0"/>
              </a:rPr>
              <a:t>ЛЮБИМЕЦ – ИВАЙЛОВГРАД” </a:t>
            </a:r>
          </a:p>
          <a:p>
            <a:pPr algn="ctr" fontAlgn="auto">
              <a:spcBef>
                <a:spcPts val="0"/>
              </a:spcBef>
              <a:spcAft>
                <a:spcPts val="0"/>
              </a:spcAft>
              <a:buClr>
                <a:srgbClr val="DEF5FA">
                  <a:lumMod val="50000"/>
                </a:srgbClr>
              </a:buClr>
            </a:pPr>
            <a:endParaRPr lang="bg-BG" sz="2400" b="1"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r>
              <a:rPr lang="bg-BG" sz="2400" b="1" dirty="0" smtClean="0">
                <a:solidFill>
                  <a:prstClr val="black"/>
                </a:solidFill>
                <a:latin typeface="Bookman Old Style" pitchFamily="18" charset="0"/>
                <a:ea typeface="Batang" pitchFamily="18" charset="-127"/>
                <a:cs typeface="Arial" panose="020B0604020202020204" pitchFamily="34" charset="0"/>
              </a:rPr>
              <a:t>СТРАТЕГИЯ ЗА ВОДЕНО ОТ ОБЩНОСТИТЕ МЕСТНО РАЗВИТИЕ </a:t>
            </a:r>
            <a:endParaRPr lang="en-US" sz="2400" b="1"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endParaRPr lang="bg-BG" b="1"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r>
              <a:rPr lang="bg-BG" sz="2000" b="1" dirty="0" smtClean="0">
                <a:solidFill>
                  <a:prstClr val="black"/>
                </a:solidFill>
                <a:latin typeface="Bookman Old Style" pitchFamily="18" charset="0"/>
                <a:ea typeface="Batang" pitchFamily="18" charset="-127"/>
                <a:cs typeface="Arial" panose="020B0604020202020204" pitchFamily="34" charset="0"/>
              </a:rPr>
              <a:t>Информационна среща</a:t>
            </a:r>
          </a:p>
          <a:p>
            <a:pPr algn="ctr" fontAlgn="auto">
              <a:spcBef>
                <a:spcPts val="0"/>
              </a:spcBef>
              <a:spcAft>
                <a:spcPts val="0"/>
              </a:spcAft>
              <a:buClr>
                <a:srgbClr val="DEF5FA">
                  <a:lumMod val="50000"/>
                </a:srgbClr>
              </a:buClr>
            </a:pPr>
            <a:endParaRPr lang="bg-BG" sz="2000" b="1"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r>
              <a:rPr lang="bg-BG" dirty="0" smtClean="0">
                <a:solidFill>
                  <a:prstClr val="black"/>
                </a:solidFill>
                <a:latin typeface="Bookman Old Style" pitchFamily="18" charset="0"/>
                <a:ea typeface="Batang" pitchFamily="18" charset="-127"/>
                <a:cs typeface="Arial" panose="020B0604020202020204" pitchFamily="34" charset="0"/>
              </a:rPr>
              <a:t>град </a:t>
            </a:r>
            <a:r>
              <a:rPr lang="bg-BG" dirty="0" smtClean="0">
                <a:solidFill>
                  <a:prstClr val="black"/>
                </a:solidFill>
                <a:latin typeface="Bookman Old Style" pitchFamily="18" charset="0"/>
                <a:ea typeface="Batang" pitchFamily="18" charset="-127"/>
                <a:cs typeface="Arial" panose="020B0604020202020204" pitchFamily="34" charset="0"/>
              </a:rPr>
              <a:t>Ивайловград</a:t>
            </a:r>
            <a:endParaRPr lang="bg-BG" dirty="0" smtClean="0">
              <a:solidFill>
                <a:prstClr val="black"/>
              </a:solidFill>
              <a:latin typeface="Bookman Old Style" pitchFamily="18" charset="0"/>
              <a:ea typeface="Batang" pitchFamily="18" charset="-127"/>
              <a:cs typeface="Arial" panose="020B0604020202020204" pitchFamily="34" charset="0"/>
            </a:endParaRPr>
          </a:p>
          <a:p>
            <a:pPr algn="ctr" fontAlgn="auto">
              <a:spcBef>
                <a:spcPts val="0"/>
              </a:spcBef>
              <a:spcAft>
                <a:spcPts val="0"/>
              </a:spcAft>
              <a:buClr>
                <a:srgbClr val="DEF5FA">
                  <a:lumMod val="50000"/>
                </a:srgbClr>
              </a:buClr>
            </a:pPr>
            <a:r>
              <a:rPr lang="bg-BG" dirty="0" smtClean="0">
                <a:solidFill>
                  <a:prstClr val="black"/>
                </a:solidFill>
                <a:latin typeface="Bookman Old Style" pitchFamily="18" charset="0"/>
                <a:ea typeface="Batang" pitchFamily="18" charset="-127"/>
                <a:cs typeface="Arial" panose="020B0604020202020204" pitchFamily="34" charset="0"/>
              </a:rPr>
              <a:t>16 </a:t>
            </a:r>
            <a:r>
              <a:rPr lang="bg-BG" dirty="0" smtClean="0">
                <a:solidFill>
                  <a:prstClr val="black"/>
                </a:solidFill>
                <a:latin typeface="Bookman Old Style" pitchFamily="18" charset="0"/>
                <a:ea typeface="Batang" pitchFamily="18" charset="-127"/>
                <a:cs typeface="Arial" panose="020B0604020202020204" pitchFamily="34" charset="0"/>
              </a:rPr>
              <a:t>декември 2016 година</a:t>
            </a:r>
            <a:endParaRPr lang="bg-BG" dirty="0" smtClean="0">
              <a:solidFill>
                <a:prstClr val="black"/>
              </a:solidFill>
              <a:latin typeface="Arial" panose="020B0604020202020204" pitchFamily="34" charset="0"/>
              <a:cs typeface="Arial" panose="020B0604020202020204" pitchFamily="34" charset="0"/>
            </a:endParaRPr>
          </a:p>
          <a:p>
            <a:pPr fontAlgn="auto">
              <a:spcBef>
                <a:spcPts val="0"/>
              </a:spcBef>
              <a:spcAft>
                <a:spcPts val="0"/>
              </a:spcAft>
              <a:buClr>
                <a:srgbClr val="DEF5FA">
                  <a:lumMod val="50000"/>
                </a:srgbClr>
              </a:buClr>
            </a:pPr>
            <a:endParaRPr lang="bg-BG" b="1"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87685667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b="1" dirty="0" smtClean="0">
                <a:solidFill>
                  <a:srgbClr val="000000"/>
                </a:solidFill>
              </a:rPr>
              <a:t> </a:t>
            </a:r>
            <a:r>
              <a:rPr lang="bg-BG" dirty="0" smtClean="0">
                <a:solidFill>
                  <a:srgbClr val="000000"/>
                </a:solidFill>
              </a:rPr>
              <a:t>16  декември 2016 г</a:t>
            </a:r>
            <a:r>
              <a:rPr lang="bg-BG" dirty="0" smtClean="0">
                <a:solidFill>
                  <a:srgbClr val="000000"/>
                </a:solidFill>
              </a:rPr>
              <a:t>.</a:t>
            </a:r>
            <a:endParaRPr lang="bg-BG" dirty="0" smtClean="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10</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92888" cy="1224136"/>
          </a:xfrm>
          <a:prstGeom prst="rect">
            <a:avLst/>
          </a:prstGeom>
          <a:noFill/>
          <a:ln w="9525">
            <a:noFill/>
            <a:miter lim="800000"/>
            <a:headEnd/>
            <a:tailEnd/>
          </a:ln>
        </p:spPr>
      </p:pic>
      <p:sp>
        <p:nvSpPr>
          <p:cNvPr id="8" name="TextBox 7"/>
          <p:cNvSpPr txBox="1"/>
          <p:nvPr/>
        </p:nvSpPr>
        <p:spPr>
          <a:xfrm>
            <a:off x="755576" y="1844824"/>
            <a:ext cx="7920880" cy="4524315"/>
          </a:xfrm>
          <a:prstGeom prst="rect">
            <a:avLst/>
          </a:prstGeom>
          <a:noFill/>
        </p:spPr>
        <p:txBody>
          <a:bodyPr wrap="square" rtlCol="0">
            <a:spAutoFit/>
          </a:bodyPr>
          <a:lstStyle/>
          <a:p>
            <a:pPr algn="just"/>
            <a:r>
              <a:rPr lang="bg-BG" b="1" dirty="0" smtClean="0">
                <a:latin typeface="Bookman Old Style" pitchFamily="18" charset="0"/>
              </a:rPr>
              <a:t>     Критерии за оценка и тежест на показателите:</a:t>
            </a:r>
          </a:p>
          <a:p>
            <a:pPr algn="just"/>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Проекти с инвестиции и дейности от стопанства за производство на биологични продукти и/или стопанства в преход към биологично производство –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Инвестициите по проекта водят до повишаване на енергийната ефективност на земеделското стопанство –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Инвестициите по проекта са иновативни за региона и/или страната /"Иновации" са: иновативен продукт произвеждан от стопанството/предприятието, въвеждане на нов производствен процес (машини, съоръжения и оборудване) или нова практика, въвеждане на нова организационна форма, включително маркетинг - </a:t>
            </a:r>
            <a:r>
              <a:rPr lang="bg-BG" b="1" dirty="0" smtClean="0">
                <a:latin typeface="Bookman Old Style" pitchFamily="18" charset="0"/>
              </a:rPr>
              <a:t> 2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Проектът води до повишаване производителността на стопанството и/или намаляване на производствените разходи в стопанството – </a:t>
            </a:r>
            <a:r>
              <a:rPr lang="bg-BG" b="1" dirty="0" smtClean="0">
                <a:latin typeface="Bookman Old Style" pitchFamily="18" charset="0"/>
              </a:rPr>
              <a:t>2 т.</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11</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92888" cy="1224136"/>
          </a:xfrm>
          <a:prstGeom prst="rect">
            <a:avLst/>
          </a:prstGeom>
          <a:noFill/>
          <a:ln w="9525">
            <a:noFill/>
            <a:miter lim="800000"/>
            <a:headEnd/>
            <a:tailEnd/>
          </a:ln>
        </p:spPr>
      </p:pic>
      <p:sp>
        <p:nvSpPr>
          <p:cNvPr id="8" name="TextBox 7"/>
          <p:cNvSpPr txBox="1"/>
          <p:nvPr/>
        </p:nvSpPr>
        <p:spPr>
          <a:xfrm>
            <a:off x="827585" y="2060848"/>
            <a:ext cx="7920880" cy="3970318"/>
          </a:xfrm>
          <a:prstGeom prst="rect">
            <a:avLst/>
          </a:prstGeom>
          <a:noFill/>
        </p:spPr>
        <p:txBody>
          <a:bodyPr wrap="square" rtlCol="0">
            <a:spAutoFit/>
          </a:bodyPr>
          <a:lstStyle/>
          <a:p>
            <a:pPr lvl="0" algn="just">
              <a:buFont typeface="Wingdings" pitchFamily="2" charset="2"/>
              <a:buChar char="Ø"/>
            </a:pPr>
            <a:r>
              <a:rPr lang="bg-BG" dirty="0" smtClean="0">
                <a:latin typeface="Bookman Old Style" pitchFamily="18" charset="0"/>
              </a:rPr>
              <a:t>Проекти на млади земеделски стопани – до 35г. и/или жени и/или представители на уязвимите групи (когато са физически лица) – </a:t>
            </a:r>
            <a:r>
              <a:rPr lang="bg-BG" b="1" dirty="0" smtClean="0">
                <a:latin typeface="Bookman Old Style" pitchFamily="18" charset="0"/>
              </a:rPr>
              <a:t>1 т.</a:t>
            </a:r>
          </a:p>
          <a:p>
            <a:pPr lvl="0" algn="just">
              <a:buFont typeface="Wingdings" pitchFamily="2" charset="2"/>
              <a:buChar char="Ø"/>
            </a:pPr>
            <a:r>
              <a:rPr lang="bg-BG" dirty="0" smtClean="0">
                <a:latin typeface="Bookman Old Style" pitchFamily="18" charset="0"/>
              </a:rPr>
              <a:t>Проектът създава заетост – </a:t>
            </a:r>
            <a:r>
              <a:rPr lang="bg-BG" b="1" dirty="0" smtClean="0">
                <a:latin typeface="Bookman Old Style" pitchFamily="18" charset="0"/>
              </a:rPr>
              <a:t>1 т.</a:t>
            </a:r>
          </a:p>
          <a:p>
            <a:pPr lvl="0" algn="just"/>
            <a:endParaRPr lang="bg-BG" b="1" dirty="0" smtClean="0">
              <a:latin typeface="Bookman Old Style" pitchFamily="18" charset="0"/>
            </a:endParaRPr>
          </a:p>
          <a:p>
            <a:pPr algn="just"/>
            <a:r>
              <a:rPr lang="bg-BG" b="1" dirty="0" smtClean="0">
                <a:latin typeface="Bookman Old Style" pitchFamily="18" charset="0"/>
              </a:rPr>
              <a:t>      Максимален брой точки - 10.</a:t>
            </a:r>
            <a:endParaRPr lang="bg-BG" dirty="0" smtClean="0">
              <a:latin typeface="Bookman Old Style" pitchFamily="18" charset="0"/>
            </a:endParaRPr>
          </a:p>
          <a:p>
            <a:pPr algn="just"/>
            <a:r>
              <a:rPr lang="bg-BG" i="1" dirty="0" smtClean="0">
                <a:latin typeface="Bookman Old Style" pitchFamily="18" charset="0"/>
              </a:rPr>
              <a:t>      За да се допуснат до оценка проектите трябва да отговарят на критериите за допустимост, определени от МИГ (съответствие с целите на стратегията, устойчиво развитие на проекта, критериите за допустимост на разходите, дейностите, кандидатите и обхвата на мярката.). Проекти, които имат </a:t>
            </a:r>
            <a:r>
              <a:rPr lang="bg-BG" i="1" u="sng" dirty="0" smtClean="0">
                <a:latin typeface="Bookman Old Style" pitchFamily="18" charset="0"/>
              </a:rPr>
              <a:t>и</a:t>
            </a:r>
            <a:r>
              <a:rPr lang="bg-BG" i="1" dirty="0" smtClean="0">
                <a:latin typeface="Bookman Old Style" pitchFamily="18" charset="0"/>
              </a:rPr>
              <a:t> минимум 4 точки на критериите за оценка се класират в низходящ ред.</a:t>
            </a:r>
          </a:p>
          <a:p>
            <a:endParaRPr lang="bg-BG"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12</a:t>
            </a:fld>
            <a:endParaRPr lang="bg-BG">
              <a:solidFill>
                <a:srgbClr val="000000"/>
              </a:solidFill>
            </a:endParaRPr>
          </a:p>
        </p:txBody>
      </p:sp>
      <p:pic>
        <p:nvPicPr>
          <p:cNvPr id="8" name="Picture 7" descr="лога евро copy"/>
          <p:cNvPicPr/>
          <p:nvPr/>
        </p:nvPicPr>
        <p:blipFill>
          <a:blip r:embed="rId2" cstate="print"/>
          <a:srcRect/>
          <a:stretch>
            <a:fillRect/>
          </a:stretch>
        </p:blipFill>
        <p:spPr bwMode="auto">
          <a:xfrm>
            <a:off x="755576" y="404664"/>
            <a:ext cx="7992888" cy="1224136"/>
          </a:xfrm>
          <a:prstGeom prst="rect">
            <a:avLst/>
          </a:prstGeom>
          <a:noFill/>
          <a:ln w="9525">
            <a:noFill/>
            <a:miter lim="800000"/>
            <a:headEnd/>
            <a:tailEnd/>
          </a:ln>
        </p:spPr>
      </p:pic>
      <p:sp>
        <p:nvSpPr>
          <p:cNvPr id="5" name="TextBox 4"/>
          <p:cNvSpPr txBox="1"/>
          <p:nvPr/>
        </p:nvSpPr>
        <p:spPr>
          <a:xfrm>
            <a:off x="755576" y="1988840"/>
            <a:ext cx="7920880" cy="4555093"/>
          </a:xfrm>
          <a:prstGeom prst="rect">
            <a:avLst/>
          </a:prstGeom>
          <a:noFill/>
        </p:spPr>
        <p:txBody>
          <a:bodyPr wrap="square" rtlCol="0">
            <a:spAutoFit/>
          </a:bodyPr>
          <a:lstStyle/>
          <a:p>
            <a:pPr algn="ctr"/>
            <a:r>
              <a:rPr lang="bg-BG" b="1" dirty="0" smtClean="0">
                <a:latin typeface="Bookman Old Style" pitchFamily="18" charset="0"/>
              </a:rPr>
              <a:t>Мярка 2 </a:t>
            </a:r>
            <a:r>
              <a:rPr lang="bg-BG" dirty="0" smtClean="0">
                <a:latin typeface="Bookman Old Style" pitchFamily="18" charset="0"/>
              </a:rPr>
              <a:t>(код по ПРСР 2014 -2020г. - 4.2)</a:t>
            </a:r>
            <a:r>
              <a:rPr lang="bg-BG" b="1" dirty="0" smtClean="0">
                <a:latin typeface="Bookman Old Style" pitchFamily="18" charset="0"/>
              </a:rPr>
              <a:t> </a:t>
            </a:r>
          </a:p>
          <a:p>
            <a:pPr algn="ctr"/>
            <a:r>
              <a:rPr lang="bg-BG" b="1" dirty="0" smtClean="0">
                <a:latin typeface="Bookman Old Style" pitchFamily="18" charset="0"/>
              </a:rPr>
              <a:t>„Инвестиции в преработващия сектор“</a:t>
            </a:r>
          </a:p>
          <a:p>
            <a:pPr algn="ctr"/>
            <a:endParaRPr lang="bg-BG" b="1" dirty="0" smtClean="0">
              <a:latin typeface="Bookman Old Style" pitchFamily="18" charset="0"/>
            </a:endParaRPr>
          </a:p>
          <a:p>
            <a:pPr algn="just"/>
            <a:r>
              <a:rPr lang="bg-BG" b="1" dirty="0" smtClean="0">
                <a:latin typeface="Bookman Old Style" pitchFamily="18" charset="0"/>
              </a:rPr>
              <a:t>      Допустими кандидати:</a:t>
            </a:r>
          </a:p>
          <a:p>
            <a:pPr algn="just">
              <a:buFontTx/>
              <a:buChar char="-"/>
            </a:pPr>
            <a:r>
              <a:rPr lang="bg-BG" dirty="0" smtClean="0">
                <a:latin typeface="Bookman Old Style" pitchFamily="18" charset="0"/>
              </a:rPr>
              <a:t>Земеделски производители (физически или юридически лица), регистрирани по Наредба № 3 от 1999г., и </a:t>
            </a:r>
          </a:p>
          <a:p>
            <a:pPr algn="just">
              <a:buFontTx/>
              <a:buChar char="-"/>
            </a:pPr>
            <a:r>
              <a:rPr lang="bg-BG" dirty="0" smtClean="0">
                <a:latin typeface="Bookman Old Style" pitchFamily="18" charset="0"/>
              </a:rPr>
              <a:t> Еднолични търговци и юридически лица с основна дейност производство и преработка на хранителни продукти от обхвата на ПРСР и извън обхвата на другите оперативни програми. </a:t>
            </a:r>
          </a:p>
          <a:p>
            <a:pPr algn="just"/>
            <a:endParaRPr lang="bg-BG" dirty="0" smtClean="0">
              <a:latin typeface="Bookman Old Style" pitchFamily="18" charset="0"/>
            </a:endParaRPr>
          </a:p>
          <a:p>
            <a:r>
              <a:rPr lang="bg-BG" sz="2000" b="1" dirty="0" smtClean="0">
                <a:latin typeface="Bookman Old Style" pitchFamily="18" charset="0"/>
              </a:rPr>
              <a:t>     </a:t>
            </a:r>
            <a:r>
              <a:rPr lang="bg-BG" b="1" dirty="0" smtClean="0">
                <a:latin typeface="Bookman Old Style" pitchFamily="18" charset="0"/>
              </a:rPr>
              <a:t>Допустими дейности:</a:t>
            </a:r>
            <a:endParaRPr lang="bg-BG" dirty="0" smtClean="0">
              <a:latin typeface="Bookman Old Style" pitchFamily="18" charset="0"/>
            </a:endParaRPr>
          </a:p>
          <a:p>
            <a:pPr algn="just"/>
            <a:r>
              <a:rPr lang="bg-BG" dirty="0" smtClean="0">
                <a:latin typeface="Bookman Old Style" pitchFamily="18" charset="0"/>
              </a:rPr>
              <a:t>     Инвестиции  в материални и нематериални активи, които водят до подобряване на цялостната дейност на предприятието (стопанството) чрез:</a:t>
            </a:r>
          </a:p>
          <a:p>
            <a:pPr lvl="0" algn="just">
              <a:buFont typeface="Wingdings" pitchFamily="2" charset="2"/>
              <a:buChar char="Ø"/>
            </a:pPr>
            <a:r>
              <a:rPr lang="bg-BG" dirty="0" smtClean="0">
                <a:latin typeface="Bookman Old Style" pitchFamily="18" charset="0"/>
              </a:rPr>
              <a:t>Внедряване на нови и/или модернизиране на наличните мощности и подобряване на използването им, и/или</a:t>
            </a:r>
            <a:endParaRPr lang="bg-BG" dirty="0">
              <a:latin typeface="Bookman Old Style"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72816"/>
            <a:ext cx="8075240" cy="4464496"/>
          </a:xfrm>
        </p:spPr>
        <p:txBody>
          <a:bodyPr>
            <a:normAutofit fontScale="25000" lnSpcReduction="20000"/>
          </a:bodyPr>
          <a:lstStyle/>
          <a:p>
            <a:pPr lvl="0">
              <a:buClrTx/>
              <a:buFont typeface="Wingdings" pitchFamily="2" charset="2"/>
              <a:buChar char="Ø"/>
            </a:pPr>
            <a:r>
              <a:rPr lang="bg-BG" sz="7200" dirty="0" smtClean="0">
                <a:latin typeface="Bookman Old Style" pitchFamily="18" charset="0"/>
              </a:rPr>
              <a:t>Внедряване на нови продукти, процеси и технологии, и/или</a:t>
            </a:r>
          </a:p>
          <a:p>
            <a:pPr lvl="0" algn="just">
              <a:buClrTx/>
              <a:buFont typeface="Wingdings" pitchFamily="2" charset="2"/>
              <a:buChar char="Ø"/>
            </a:pPr>
            <a:r>
              <a:rPr lang="bg-BG" sz="7200" dirty="0" smtClean="0">
                <a:latin typeface="Bookman Old Style" pitchFamily="18" charset="0"/>
              </a:rPr>
              <a:t>Намаляване на себестойността на произвежданата продукция, и/или</a:t>
            </a:r>
          </a:p>
          <a:p>
            <a:pPr lvl="0" algn="just">
              <a:buClrTx/>
              <a:buFont typeface="Wingdings" pitchFamily="2" charset="2"/>
              <a:buChar char="Ø"/>
            </a:pPr>
            <a:r>
              <a:rPr lang="bg-BG" sz="7200" dirty="0" smtClean="0">
                <a:latin typeface="Bookman Old Style" pitchFamily="18" charset="0"/>
              </a:rPr>
              <a:t>Постигане на съответствие с нововъведени стандарти на ЕС, и/или</a:t>
            </a:r>
          </a:p>
          <a:p>
            <a:pPr lvl="0" algn="just">
              <a:buClrTx/>
              <a:buFont typeface="Wingdings" pitchFamily="2" charset="2"/>
              <a:buChar char="Ø"/>
            </a:pPr>
            <a:r>
              <a:rPr lang="bg-BG" sz="7200" dirty="0" smtClean="0">
                <a:latin typeface="Bookman Old Style" pitchFamily="18" charset="0"/>
              </a:rPr>
              <a:t>Подобряване на сътрудничеството с производителите на суровини, и/или</a:t>
            </a:r>
          </a:p>
          <a:p>
            <a:pPr lvl="0" algn="just">
              <a:buClrTx/>
              <a:buFont typeface="Wingdings" pitchFamily="2" charset="2"/>
              <a:buChar char="Ø"/>
            </a:pPr>
            <a:r>
              <a:rPr lang="bg-BG" sz="7200" dirty="0" smtClean="0">
                <a:latin typeface="Bookman Old Style" pitchFamily="18" charset="0"/>
              </a:rPr>
              <a:t>Опазване на околната среда, включително намаляване на вредните емисии и отпадъци, и/или</a:t>
            </a:r>
          </a:p>
          <a:p>
            <a:pPr lvl="0" algn="just">
              <a:buClrTx/>
              <a:buFont typeface="Wingdings" pitchFamily="2" charset="2"/>
              <a:buChar char="Ø"/>
            </a:pPr>
            <a:r>
              <a:rPr lang="bg-BG" sz="7200" dirty="0" smtClean="0">
                <a:latin typeface="Bookman Old Style" pitchFamily="18" charset="0"/>
              </a:rPr>
              <a:t>Подобряване на енергийната ефективност в предприятията, и/или</a:t>
            </a:r>
          </a:p>
          <a:p>
            <a:pPr lvl="0" algn="just">
              <a:buClrTx/>
              <a:buFont typeface="Wingdings" pitchFamily="2" charset="2"/>
              <a:buChar char="Ø"/>
            </a:pPr>
            <a:r>
              <a:rPr lang="bg-BG" sz="7200" dirty="0" smtClean="0">
                <a:latin typeface="Bookman Old Style" pitchFamily="18" charset="0"/>
              </a:rPr>
              <a:t>Подобряване на безопасността и хигиенните условия на производство и труд, и/или</a:t>
            </a:r>
          </a:p>
          <a:p>
            <a:pPr lvl="0" algn="just">
              <a:buClrTx/>
              <a:buFont typeface="Wingdings" pitchFamily="2" charset="2"/>
              <a:buChar char="Ø"/>
            </a:pPr>
            <a:r>
              <a:rPr lang="bg-BG" sz="7200" dirty="0" smtClean="0">
                <a:latin typeface="Bookman Old Style" pitchFamily="18" charset="0"/>
              </a:rPr>
              <a:t>Подобряване на качеството и безопасността на храните и тяхната проследяемост  и/или</a:t>
            </a:r>
          </a:p>
          <a:p>
            <a:pPr lvl="0" algn="just">
              <a:buClrTx/>
              <a:buFont typeface="Wingdings" pitchFamily="2" charset="2"/>
              <a:buChar char="Ø"/>
            </a:pPr>
            <a:r>
              <a:rPr lang="bg-BG" sz="7200" dirty="0" smtClean="0">
                <a:latin typeface="Bookman Old Style" pitchFamily="18" charset="0"/>
              </a:rPr>
              <a:t>Подобряване на възможностите за производство на биологични храни чрез преработка на първични земеделски биологични продукти.</a:t>
            </a:r>
          </a:p>
          <a:p>
            <a:endParaRPr lang="bg-BG" dirty="0"/>
          </a:p>
        </p:txBody>
      </p:sp>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13</a:t>
            </a:fld>
            <a:endParaRPr lang="bg-BG">
              <a:solidFill>
                <a:srgbClr val="000000"/>
              </a:solidFill>
            </a:endParaRPr>
          </a:p>
        </p:txBody>
      </p:sp>
      <p:pic>
        <p:nvPicPr>
          <p:cNvPr id="6" name="Picture 5" descr="лога евро copy"/>
          <p:cNvPicPr/>
          <p:nvPr/>
        </p:nvPicPr>
        <p:blipFill>
          <a:blip r:embed="rId2" cstate="print"/>
          <a:srcRect/>
          <a:stretch>
            <a:fillRect/>
          </a:stretch>
        </p:blipFill>
        <p:spPr bwMode="auto">
          <a:xfrm>
            <a:off x="611560" y="332656"/>
            <a:ext cx="7992888" cy="122413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772816"/>
            <a:ext cx="7787208" cy="4234475"/>
          </a:xfrm>
        </p:spPr>
        <p:txBody>
          <a:bodyPr/>
          <a:lstStyle/>
          <a:p>
            <a:pPr>
              <a:buNone/>
            </a:pPr>
            <a:endParaRPr lang="bg-BG" sz="1800" b="1" dirty="0" smtClean="0">
              <a:latin typeface="Bookman Old Style" pitchFamily="18" charset="0"/>
            </a:endParaRPr>
          </a:p>
          <a:p>
            <a:pPr>
              <a:buNone/>
            </a:pPr>
            <a:r>
              <a:rPr lang="bg-BG" sz="1800" b="1" dirty="0" smtClean="0">
                <a:latin typeface="Bookman Old Style" pitchFamily="18" charset="0"/>
              </a:rPr>
              <a:t>     Финансови параметри:</a:t>
            </a:r>
          </a:p>
          <a:p>
            <a:pPr algn="just">
              <a:buClrTx/>
              <a:buFont typeface="Wingdings" pitchFamily="2" charset="2"/>
              <a:buChar char="Ø"/>
            </a:pPr>
            <a:r>
              <a:rPr lang="bg-BG" sz="1800" dirty="0" smtClean="0">
                <a:latin typeface="Bookman Old Style" pitchFamily="18" charset="0"/>
              </a:rPr>
              <a:t>Минималния размер на БФП за един проект е левова равностойност  на 5 000 евро.</a:t>
            </a:r>
          </a:p>
          <a:p>
            <a:pPr algn="just">
              <a:buClrTx/>
              <a:buFont typeface="Wingdings" pitchFamily="2" charset="2"/>
              <a:buChar char="Ø"/>
            </a:pPr>
            <a:r>
              <a:rPr lang="bg-BG" sz="1800" dirty="0" smtClean="0">
                <a:latin typeface="Bookman Old Style" pitchFamily="18" charset="0"/>
              </a:rPr>
              <a:t>Максималния размер на БФП за един проект е до левова равностойност  на 100 000 евро.</a:t>
            </a:r>
          </a:p>
          <a:p>
            <a:pPr algn="just">
              <a:buClrTx/>
              <a:buNone/>
            </a:pPr>
            <a:endParaRPr lang="bg-BG" sz="1800" dirty="0" smtClean="0">
              <a:latin typeface="Bookman Old Style" pitchFamily="18" charset="0"/>
            </a:endParaRPr>
          </a:p>
          <a:p>
            <a:pPr>
              <a:buNone/>
            </a:pPr>
            <a:r>
              <a:rPr lang="bg-BG" sz="1800" b="1" dirty="0" smtClean="0">
                <a:latin typeface="Bookman Old Style" pitchFamily="18" charset="0"/>
              </a:rPr>
              <a:t>    Интензитет на помощта:</a:t>
            </a:r>
          </a:p>
          <a:p>
            <a:pPr algn="just">
              <a:buNone/>
            </a:pPr>
            <a:r>
              <a:rPr lang="bg-BG" sz="1800" dirty="0" smtClean="0">
                <a:latin typeface="Bookman Old Style" pitchFamily="18" charset="0"/>
              </a:rPr>
              <a:t>    Размерът</a:t>
            </a:r>
            <a:r>
              <a:rPr lang="bg-BG" sz="1800" b="1" dirty="0" smtClean="0">
                <a:latin typeface="Bookman Old Style" pitchFamily="18" charset="0"/>
              </a:rPr>
              <a:t> </a:t>
            </a:r>
            <a:r>
              <a:rPr lang="bg-BG" sz="1800" dirty="0" smtClean="0">
                <a:latin typeface="Bookman Old Style" pitchFamily="18" charset="0"/>
              </a:rPr>
              <a:t>на БФП </a:t>
            </a:r>
            <a:r>
              <a:rPr lang="bg-BG" sz="1800" b="1" dirty="0" smtClean="0">
                <a:latin typeface="Bookman Old Style" pitchFamily="18" charset="0"/>
              </a:rPr>
              <a:t>не може да надхвърля 60%</a:t>
            </a:r>
            <a:r>
              <a:rPr lang="bg-BG" sz="1800" dirty="0" smtClean="0">
                <a:latin typeface="Bookman Old Style" pitchFamily="18" charset="0"/>
              </a:rPr>
              <a:t> от общите</a:t>
            </a:r>
          </a:p>
          <a:p>
            <a:pPr algn="just">
              <a:buNone/>
            </a:pPr>
            <a:r>
              <a:rPr lang="bg-BG" sz="1800" dirty="0" smtClean="0">
                <a:latin typeface="Bookman Old Style" pitchFamily="18" charset="0"/>
              </a:rPr>
              <a:t>допустими разходи за един проект.   </a:t>
            </a:r>
          </a:p>
          <a:p>
            <a:pPr>
              <a:buNone/>
            </a:pPr>
            <a:r>
              <a:rPr lang="bg-BG" sz="1800" b="1" dirty="0" smtClean="0">
                <a:latin typeface="Bookman Old Style" pitchFamily="18" charset="0"/>
              </a:rPr>
              <a:t>    </a:t>
            </a:r>
          </a:p>
          <a:p>
            <a:pPr>
              <a:buNone/>
            </a:pPr>
            <a:r>
              <a:rPr lang="bg-BG" sz="1800" b="1" dirty="0" smtClean="0">
                <a:latin typeface="Bookman Old Style" pitchFamily="18" charset="0"/>
              </a:rPr>
              <a:t>     Общ бюджет на мярката: </a:t>
            </a:r>
            <a:r>
              <a:rPr lang="bg-BG" sz="1800" dirty="0" smtClean="0">
                <a:latin typeface="Bookman Old Style" pitchFamily="18" charset="0"/>
              </a:rPr>
              <a:t>440 061.75 лева</a:t>
            </a:r>
          </a:p>
          <a:p>
            <a:pPr>
              <a:buNone/>
            </a:pPr>
            <a:endParaRPr lang="bg-BG" dirty="0"/>
          </a:p>
        </p:txBody>
      </p:sp>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14</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20880" cy="122413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15</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11560" y="332656"/>
            <a:ext cx="7992888" cy="1224136"/>
          </a:xfrm>
          <a:prstGeom prst="rect">
            <a:avLst/>
          </a:prstGeom>
          <a:noFill/>
          <a:ln w="9525">
            <a:noFill/>
            <a:miter lim="800000"/>
            <a:headEnd/>
            <a:tailEnd/>
          </a:ln>
        </p:spPr>
      </p:pic>
      <p:sp>
        <p:nvSpPr>
          <p:cNvPr id="8" name="TextBox 7"/>
          <p:cNvSpPr txBox="1"/>
          <p:nvPr/>
        </p:nvSpPr>
        <p:spPr>
          <a:xfrm>
            <a:off x="683569" y="1988841"/>
            <a:ext cx="7920880" cy="4247317"/>
          </a:xfrm>
          <a:prstGeom prst="rect">
            <a:avLst/>
          </a:prstGeom>
          <a:noFill/>
        </p:spPr>
        <p:txBody>
          <a:bodyPr wrap="square" rtlCol="0">
            <a:spAutoFit/>
          </a:bodyPr>
          <a:lstStyle/>
          <a:p>
            <a:pPr algn="just"/>
            <a:r>
              <a:rPr lang="bg-BG" b="1" dirty="0" smtClean="0">
                <a:latin typeface="Bookman Old Style" pitchFamily="18" charset="0"/>
              </a:rPr>
              <a:t>      Критерии за оценка и тежест на показателите:</a:t>
            </a:r>
          </a:p>
          <a:p>
            <a:pPr algn="just"/>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Проекти с инвестиции и дейности от стопанства за производство на биологични продукти и/или стопанства в преход към биологично производство –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Инвестициите по проекта водят до повишаване на енергийната ефективност на предприятието (стопанството) –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Инвестициите по проекта са иновативни за предприятието (стопанството) /"Иновации" са: иновативен продукт за региона, въвеждане на нов производствен процес (машини, съоръжения и оборудване) или нова практика, въвеждане на нова организационна форма, включително маркетинг -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Проектът води до повишаване производителността на стопанството и/или намаляване на производствените разходи в стопанството – </a:t>
            </a:r>
            <a:r>
              <a:rPr lang="bg-BG" b="1" dirty="0" smtClean="0">
                <a:latin typeface="Bookman Old Style" pitchFamily="18" charset="0"/>
              </a:rPr>
              <a:t>2 т.</a:t>
            </a:r>
            <a:endParaRPr lang="bg-BG"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16</a:t>
            </a:fld>
            <a:endParaRPr lang="bg-BG">
              <a:solidFill>
                <a:srgbClr val="000000"/>
              </a:solidFill>
            </a:endParaRPr>
          </a:p>
        </p:txBody>
      </p:sp>
      <p:pic>
        <p:nvPicPr>
          <p:cNvPr id="8" name="Picture 7" descr="лога евро copy"/>
          <p:cNvPicPr/>
          <p:nvPr/>
        </p:nvPicPr>
        <p:blipFill>
          <a:blip r:embed="rId2" cstate="print"/>
          <a:srcRect/>
          <a:stretch>
            <a:fillRect/>
          </a:stretch>
        </p:blipFill>
        <p:spPr bwMode="auto">
          <a:xfrm>
            <a:off x="611560" y="332656"/>
            <a:ext cx="7992888" cy="1224136"/>
          </a:xfrm>
          <a:prstGeom prst="rect">
            <a:avLst/>
          </a:prstGeom>
          <a:noFill/>
          <a:ln w="9525">
            <a:noFill/>
            <a:miter lim="800000"/>
            <a:headEnd/>
            <a:tailEnd/>
          </a:ln>
        </p:spPr>
      </p:pic>
      <p:sp>
        <p:nvSpPr>
          <p:cNvPr id="9" name="TextBox 8"/>
          <p:cNvSpPr txBox="1"/>
          <p:nvPr/>
        </p:nvSpPr>
        <p:spPr>
          <a:xfrm>
            <a:off x="683568" y="1844824"/>
            <a:ext cx="7920880" cy="4385816"/>
          </a:xfrm>
          <a:prstGeom prst="rect">
            <a:avLst/>
          </a:prstGeom>
          <a:noFill/>
        </p:spPr>
        <p:txBody>
          <a:bodyPr wrap="square" rtlCol="0">
            <a:spAutoFit/>
          </a:bodyPr>
          <a:lstStyle/>
          <a:p>
            <a:pPr lvl="0" algn="just">
              <a:buFont typeface="Wingdings" pitchFamily="2" charset="2"/>
              <a:buChar char="Ø"/>
            </a:pPr>
            <a:r>
              <a:rPr lang="bg-BG" dirty="0" smtClean="0">
                <a:latin typeface="Bookman Old Style" pitchFamily="18" charset="0"/>
              </a:rPr>
              <a:t>Проект на млади земеделски стопани – до 35г. и/или жени и/или представители на уязвимите групи – </a:t>
            </a:r>
            <a:r>
              <a:rPr lang="bg-BG" b="1" dirty="0" smtClean="0">
                <a:latin typeface="Bookman Old Style" pitchFamily="18" charset="0"/>
              </a:rPr>
              <a:t>1 т</a:t>
            </a:r>
            <a:r>
              <a:rPr lang="bg-BG" dirty="0" smtClean="0">
                <a:latin typeface="Bookman Old Style" pitchFamily="18" charset="0"/>
              </a:rPr>
              <a:t>.</a:t>
            </a:r>
          </a:p>
          <a:p>
            <a:pPr lvl="0" algn="just"/>
            <a:r>
              <a:rPr lang="bg-BG" dirty="0" smtClean="0">
                <a:latin typeface="Bookman Old Style" pitchFamily="18" charset="0"/>
              </a:rPr>
              <a:t>   </a:t>
            </a:r>
            <a:r>
              <a:rPr lang="bg-BG" sz="1700" i="1" dirty="0" smtClean="0">
                <a:latin typeface="Bookman Old Style" pitchFamily="18" charset="0"/>
              </a:rPr>
              <a:t>(Когато кандидатите са физически лица, а когато са юридически лица, управителя и/или собственика на дружеството трябва да отговарят на тези изисквания. Когато лицата отговарят на повече от едно от посочените изисквания, проектът получава 1 т.).</a:t>
            </a:r>
          </a:p>
          <a:p>
            <a:pPr lvl="0" algn="just">
              <a:buFont typeface="Wingdings" pitchFamily="2" charset="2"/>
              <a:buChar char="Ø"/>
            </a:pPr>
            <a:r>
              <a:rPr lang="bg-BG" dirty="0" smtClean="0">
                <a:latin typeface="Bookman Old Style" pitchFamily="18" charset="0"/>
              </a:rPr>
              <a:t>Проектът създава заетост – </a:t>
            </a:r>
            <a:r>
              <a:rPr lang="bg-BG" b="1" dirty="0" smtClean="0">
                <a:latin typeface="Bookman Old Style" pitchFamily="18" charset="0"/>
              </a:rPr>
              <a:t>1 т.</a:t>
            </a:r>
          </a:p>
          <a:p>
            <a:pPr lvl="0" algn="just"/>
            <a:endParaRPr lang="bg-BG" b="1" dirty="0" smtClean="0">
              <a:latin typeface="Bookman Old Style" pitchFamily="18" charset="0"/>
            </a:endParaRPr>
          </a:p>
          <a:p>
            <a:pPr algn="just"/>
            <a:r>
              <a:rPr lang="bg-BG" b="1" dirty="0" smtClean="0">
                <a:latin typeface="Bookman Old Style" pitchFamily="18" charset="0"/>
              </a:rPr>
              <a:t>     Максимален брой точки – 10.</a:t>
            </a:r>
            <a:endParaRPr lang="bg-BG" dirty="0" smtClean="0">
              <a:latin typeface="Bookman Old Style" pitchFamily="18" charset="0"/>
            </a:endParaRPr>
          </a:p>
          <a:p>
            <a:pPr algn="just"/>
            <a:r>
              <a:rPr lang="bg-BG" i="1" dirty="0" smtClean="0">
                <a:latin typeface="Bookman Old Style" pitchFamily="18" charset="0"/>
              </a:rPr>
              <a:t>     </a:t>
            </a:r>
            <a:r>
              <a:rPr lang="bg-BG" sz="1700" i="1" dirty="0" smtClean="0">
                <a:latin typeface="Bookman Old Style" pitchFamily="18" charset="0"/>
              </a:rPr>
              <a:t>За да се допуснат до оценка проектите трябва да отговарят на критериите за допустимост, определени от МИГ (в съответствие с целите на стратегията, устойчиво развитие на проекта, критериите за допустимост на разходите, дейностите, кандидатите и обхвата на мярката и подпомагане). За да се класират, проектите трябва да имат и минимум 4 точки, на критериите за оценка. Проектите ще се класират в низходящ ред.</a:t>
            </a:r>
            <a:endParaRPr lang="bg-BG" sz="17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916832"/>
            <a:ext cx="7931224" cy="4392488"/>
          </a:xfrm>
        </p:spPr>
        <p:txBody>
          <a:bodyPr>
            <a:normAutofit/>
          </a:bodyPr>
          <a:lstStyle/>
          <a:p>
            <a:pPr algn="ctr">
              <a:buNone/>
            </a:pPr>
            <a:endParaRPr lang="bg-BG" sz="1900" b="1" dirty="0" smtClean="0">
              <a:latin typeface="Bookman Old Style" pitchFamily="18" charset="0"/>
            </a:endParaRPr>
          </a:p>
          <a:p>
            <a:pPr algn="ctr">
              <a:buNone/>
            </a:pPr>
            <a:r>
              <a:rPr lang="bg-BG" sz="1800" b="1" dirty="0" smtClean="0">
                <a:latin typeface="Bookman Old Style" pitchFamily="18" charset="0"/>
              </a:rPr>
              <a:t>Мярка 3 </a:t>
            </a:r>
            <a:r>
              <a:rPr lang="bg-BG" sz="1800" dirty="0" smtClean="0">
                <a:latin typeface="Bookman Old Style" pitchFamily="18" charset="0"/>
              </a:rPr>
              <a:t>(код по ПРСР 2014 -2020г. – 6.4)</a:t>
            </a:r>
            <a:r>
              <a:rPr lang="bg-BG" sz="1800" b="1" dirty="0" smtClean="0">
                <a:latin typeface="Bookman Old Style" pitchFamily="18" charset="0"/>
              </a:rPr>
              <a:t> </a:t>
            </a:r>
          </a:p>
          <a:p>
            <a:pPr algn="ctr">
              <a:buNone/>
            </a:pPr>
            <a:r>
              <a:rPr lang="bg-BG" sz="1800" dirty="0" smtClean="0">
                <a:latin typeface="Bookman Old Style" pitchFamily="18" charset="0"/>
              </a:rPr>
              <a:t>„</a:t>
            </a:r>
            <a:r>
              <a:rPr lang="bg-BG" sz="1800" b="1" dirty="0" smtClean="0">
                <a:latin typeface="Bookman Old Style" pitchFamily="18" charset="0"/>
              </a:rPr>
              <a:t>Подкрепа за инвестиции в установяването и развитието на неселскостопански дейности“</a:t>
            </a:r>
          </a:p>
          <a:p>
            <a:pPr algn="ctr">
              <a:buNone/>
            </a:pPr>
            <a:endParaRPr lang="bg-BG" sz="1900" dirty="0" smtClean="0">
              <a:latin typeface="Bookman Old Style" pitchFamily="18" charset="0"/>
            </a:endParaRPr>
          </a:p>
          <a:p>
            <a:pPr>
              <a:buNone/>
            </a:pPr>
            <a:r>
              <a:rPr lang="bg-BG" sz="1900" b="1" dirty="0" smtClean="0">
                <a:latin typeface="Bookman Old Style" pitchFamily="18" charset="0"/>
              </a:rPr>
              <a:t>      </a:t>
            </a:r>
            <a:r>
              <a:rPr lang="bg-BG" sz="1800" b="1" dirty="0" smtClean="0">
                <a:latin typeface="Bookman Old Style" pitchFamily="18" charset="0"/>
              </a:rPr>
              <a:t>Допустими кандидати:</a:t>
            </a:r>
          </a:p>
          <a:p>
            <a:pPr marL="288000" algn="just">
              <a:spcBef>
                <a:spcPts val="0"/>
              </a:spcBef>
              <a:buNone/>
            </a:pPr>
            <a:r>
              <a:rPr lang="bg-BG" sz="1800" dirty="0" smtClean="0">
                <a:latin typeface="Bookman Old Style" pitchFamily="18" charset="0"/>
              </a:rPr>
              <a:t>   Съществуващи или новосъздадени м</a:t>
            </a:r>
            <a:r>
              <a:rPr lang="en-US" sz="1800" dirty="0" err="1" smtClean="0">
                <a:latin typeface="Bookman Old Style" pitchFamily="18" charset="0"/>
              </a:rPr>
              <a:t>икро</a:t>
            </a:r>
            <a:r>
              <a:rPr lang="bg-BG" sz="1800" dirty="0" smtClean="0">
                <a:latin typeface="Bookman Old Style" pitchFamily="18" charset="0"/>
              </a:rPr>
              <a:t>, малки, средни</a:t>
            </a:r>
          </a:p>
          <a:p>
            <a:pPr marL="288000" algn="just">
              <a:spcBef>
                <a:spcPts val="0"/>
              </a:spcBef>
              <a:buNone/>
            </a:pPr>
            <a:r>
              <a:rPr lang="bg-BG" sz="1800" dirty="0" smtClean="0">
                <a:latin typeface="Bookman Old Style" pitchFamily="18" charset="0"/>
              </a:rPr>
              <a:t>   </a:t>
            </a:r>
            <a:r>
              <a:rPr lang="en-US" sz="1800" dirty="0" err="1" smtClean="0">
                <a:latin typeface="Bookman Old Style" pitchFamily="18" charset="0"/>
              </a:rPr>
              <a:t>предприятия</a:t>
            </a:r>
            <a:r>
              <a:rPr lang="en-US" sz="1800" dirty="0" smtClean="0">
                <a:latin typeface="Bookman Old Style" pitchFamily="18" charset="0"/>
              </a:rPr>
              <a:t>,</a:t>
            </a:r>
            <a:r>
              <a:rPr lang="bg-BG" sz="1800" dirty="0" smtClean="0">
                <a:latin typeface="Bookman Old Style" pitchFamily="18" charset="0"/>
              </a:rPr>
              <a:t> </a:t>
            </a:r>
            <a:r>
              <a:rPr lang="en-US" sz="1800" dirty="0" err="1" smtClean="0">
                <a:latin typeface="Bookman Old Style" pitchFamily="18" charset="0"/>
              </a:rPr>
              <a:t>регистрирани</a:t>
            </a:r>
            <a:r>
              <a:rPr lang="bg-BG" sz="1800" dirty="0" smtClean="0">
                <a:latin typeface="Bookman Old Style" pitchFamily="18" charset="0"/>
              </a:rPr>
              <a:t> </a:t>
            </a:r>
            <a:r>
              <a:rPr lang="en-US" sz="1800" dirty="0" err="1" smtClean="0">
                <a:latin typeface="Bookman Old Style" pitchFamily="18" charset="0"/>
              </a:rPr>
              <a:t>като</a:t>
            </a:r>
            <a:r>
              <a:rPr lang="bg-BG" sz="1800" dirty="0" smtClean="0">
                <a:latin typeface="Bookman Old Style" pitchFamily="18" charset="0"/>
              </a:rPr>
              <a:t> </a:t>
            </a:r>
            <a:r>
              <a:rPr lang="en-US" sz="1800" dirty="0" err="1" smtClean="0">
                <a:latin typeface="Bookman Old Style" pitchFamily="18" charset="0"/>
              </a:rPr>
              <a:t>едно</a:t>
            </a:r>
            <a:r>
              <a:rPr lang="bg-BG" sz="1800" dirty="0" smtClean="0">
                <a:latin typeface="Bookman Old Style" pitchFamily="18" charset="0"/>
              </a:rPr>
              <a:t> </a:t>
            </a:r>
            <a:r>
              <a:rPr lang="en-US" sz="1800" dirty="0" err="1" smtClean="0">
                <a:latin typeface="Bookman Old Style" pitchFamily="18" charset="0"/>
              </a:rPr>
              <a:t>лични</a:t>
            </a:r>
            <a:r>
              <a:rPr lang="bg-BG" sz="1800" dirty="0" smtClean="0">
                <a:latin typeface="Bookman Old Style" pitchFamily="18" charset="0"/>
              </a:rPr>
              <a:t> </a:t>
            </a:r>
            <a:r>
              <a:rPr lang="en-US" sz="1800" dirty="0" err="1" smtClean="0">
                <a:latin typeface="Bookman Old Style" pitchFamily="18" charset="0"/>
              </a:rPr>
              <a:t>търговци</a:t>
            </a:r>
            <a:r>
              <a:rPr lang="bg-BG" sz="1800" dirty="0" smtClean="0">
                <a:latin typeface="Bookman Old Style" pitchFamily="18" charset="0"/>
              </a:rPr>
              <a:t> </a:t>
            </a:r>
            <a:r>
              <a:rPr lang="en-US" sz="1800" dirty="0" err="1" smtClean="0">
                <a:latin typeface="Bookman Old Style" pitchFamily="18" charset="0"/>
              </a:rPr>
              <a:t>или</a:t>
            </a:r>
            <a:r>
              <a:rPr lang="bg-BG" sz="1800" dirty="0" smtClean="0">
                <a:latin typeface="Bookman Old Style" pitchFamily="18" charset="0"/>
              </a:rPr>
              <a:t> </a:t>
            </a:r>
            <a:r>
              <a:rPr lang="en-US" sz="1800" dirty="0" err="1" smtClean="0">
                <a:latin typeface="Bookman Old Style" pitchFamily="18" charset="0"/>
              </a:rPr>
              <a:t>юридически</a:t>
            </a:r>
            <a:r>
              <a:rPr lang="bg-BG" sz="1800" dirty="0" smtClean="0">
                <a:latin typeface="Bookman Old Style" pitchFamily="18" charset="0"/>
              </a:rPr>
              <a:t> </a:t>
            </a:r>
            <a:r>
              <a:rPr lang="en-US" sz="1800" dirty="0" err="1" smtClean="0">
                <a:latin typeface="Bookman Old Style" pitchFamily="18" charset="0"/>
              </a:rPr>
              <a:t>лица</a:t>
            </a:r>
            <a:r>
              <a:rPr lang="bg-BG" sz="1800" dirty="0" smtClean="0">
                <a:latin typeface="Bookman Old Style" pitchFamily="18" charset="0"/>
              </a:rPr>
              <a:t> </a:t>
            </a:r>
            <a:r>
              <a:rPr lang="en-US" sz="1800" dirty="0" err="1" smtClean="0">
                <a:latin typeface="Bookman Old Style" pitchFamily="18" charset="0"/>
              </a:rPr>
              <a:t>по</a:t>
            </a:r>
            <a:r>
              <a:rPr lang="bg-BG" sz="1800" dirty="0" smtClean="0">
                <a:latin typeface="Bookman Old Style" pitchFamily="18" charset="0"/>
              </a:rPr>
              <a:t> </a:t>
            </a:r>
            <a:r>
              <a:rPr lang="en-US" sz="1800" dirty="0" err="1" smtClean="0">
                <a:latin typeface="Bookman Old Style" pitchFamily="18" charset="0"/>
              </a:rPr>
              <a:t>Търговския</a:t>
            </a:r>
            <a:r>
              <a:rPr lang="bg-BG" sz="1800" dirty="0" smtClean="0">
                <a:latin typeface="Bookman Old Style" pitchFamily="18" charset="0"/>
              </a:rPr>
              <a:t> </a:t>
            </a:r>
            <a:r>
              <a:rPr lang="en-US" sz="1800" dirty="0" err="1" smtClean="0">
                <a:latin typeface="Bookman Old Style" pitchFamily="18" charset="0"/>
              </a:rPr>
              <a:t>закон</a:t>
            </a:r>
            <a:r>
              <a:rPr lang="en-US" sz="1800" dirty="0" smtClean="0">
                <a:latin typeface="Bookman Old Style" pitchFamily="18" charset="0"/>
              </a:rPr>
              <a:t>, </a:t>
            </a:r>
            <a:r>
              <a:rPr lang="en-US" sz="1800" dirty="0" err="1" smtClean="0">
                <a:latin typeface="Bookman Old Style" pitchFamily="18" charset="0"/>
              </a:rPr>
              <a:t>Закона</a:t>
            </a:r>
            <a:r>
              <a:rPr lang="bg-BG" sz="1800" dirty="0" smtClean="0">
                <a:latin typeface="Bookman Old Style" pitchFamily="18" charset="0"/>
              </a:rPr>
              <a:t> </a:t>
            </a:r>
            <a:r>
              <a:rPr lang="en-US" sz="1800" dirty="0" err="1" smtClean="0">
                <a:latin typeface="Bookman Old Style" pitchFamily="18" charset="0"/>
              </a:rPr>
              <a:t>за</a:t>
            </a:r>
            <a:r>
              <a:rPr lang="bg-BG" sz="1800" dirty="0" smtClean="0">
                <a:latin typeface="Bookman Old Style" pitchFamily="18" charset="0"/>
              </a:rPr>
              <a:t> </a:t>
            </a:r>
            <a:r>
              <a:rPr lang="en-US" sz="1800" dirty="0" err="1" smtClean="0">
                <a:latin typeface="Bookman Old Style" pitchFamily="18" charset="0"/>
              </a:rPr>
              <a:t>кооперациите</a:t>
            </a:r>
            <a:r>
              <a:rPr lang="bg-BG" sz="1800" dirty="0" smtClean="0">
                <a:latin typeface="Bookman Old Style" pitchFamily="18" charset="0"/>
              </a:rPr>
              <a:t> </a:t>
            </a:r>
            <a:r>
              <a:rPr lang="en-US" sz="1800" dirty="0" err="1" smtClean="0">
                <a:latin typeface="Bookman Old Style" pitchFamily="18" charset="0"/>
              </a:rPr>
              <a:t>или</a:t>
            </a:r>
            <a:r>
              <a:rPr lang="bg-BG" sz="1800" dirty="0" smtClean="0">
                <a:latin typeface="Bookman Old Style" pitchFamily="18" charset="0"/>
              </a:rPr>
              <a:t> </a:t>
            </a:r>
            <a:r>
              <a:rPr lang="en-US" sz="1800" dirty="0" err="1" smtClean="0">
                <a:latin typeface="Bookman Old Style" pitchFamily="18" charset="0"/>
              </a:rPr>
              <a:t>Закона</a:t>
            </a:r>
            <a:r>
              <a:rPr lang="bg-BG" sz="1800" dirty="0" smtClean="0">
                <a:latin typeface="Bookman Old Style" pitchFamily="18" charset="0"/>
              </a:rPr>
              <a:t> </a:t>
            </a:r>
            <a:r>
              <a:rPr lang="en-US" sz="1800" dirty="0" err="1" smtClean="0">
                <a:latin typeface="Bookman Old Style" pitchFamily="18" charset="0"/>
              </a:rPr>
              <a:t>за</a:t>
            </a:r>
            <a:r>
              <a:rPr lang="bg-BG" sz="1800" dirty="0" smtClean="0">
                <a:latin typeface="Bookman Old Style" pitchFamily="18" charset="0"/>
              </a:rPr>
              <a:t> </a:t>
            </a:r>
            <a:r>
              <a:rPr lang="en-US" sz="1800" dirty="0" err="1" smtClean="0">
                <a:latin typeface="Bookman Old Style" pitchFamily="18" charset="0"/>
              </a:rPr>
              <a:t>вероизповеданията</a:t>
            </a:r>
            <a:r>
              <a:rPr lang="en-US" sz="1800" dirty="0" smtClean="0">
                <a:latin typeface="Bookman Old Style" pitchFamily="18" charset="0"/>
              </a:rPr>
              <a:t>, </a:t>
            </a:r>
            <a:r>
              <a:rPr lang="en-US" sz="1800" dirty="0" err="1" smtClean="0">
                <a:latin typeface="Bookman Old Style" pitchFamily="18" charset="0"/>
              </a:rPr>
              <a:t>както</a:t>
            </a:r>
            <a:r>
              <a:rPr lang="en-US" sz="1800" dirty="0" smtClean="0">
                <a:latin typeface="Bookman Old Style" pitchFamily="18" charset="0"/>
              </a:rPr>
              <a:t> и </a:t>
            </a:r>
            <a:r>
              <a:rPr lang="en-US" sz="1800" dirty="0" err="1" smtClean="0">
                <a:latin typeface="Bookman Old Style" pitchFamily="18" charset="0"/>
              </a:rPr>
              <a:t>физически</a:t>
            </a:r>
            <a:r>
              <a:rPr lang="bg-BG" sz="1800" dirty="0" smtClean="0">
                <a:latin typeface="Bookman Old Style" pitchFamily="18" charset="0"/>
              </a:rPr>
              <a:t> </a:t>
            </a:r>
            <a:r>
              <a:rPr lang="en-US" sz="1800" dirty="0" err="1" smtClean="0">
                <a:latin typeface="Bookman Old Style" pitchFamily="18" charset="0"/>
              </a:rPr>
              <a:t>лица</a:t>
            </a:r>
            <a:r>
              <a:rPr lang="en-US" sz="1800" dirty="0" smtClean="0">
                <a:latin typeface="Bookman Old Style" pitchFamily="18" charset="0"/>
              </a:rPr>
              <a:t>, </a:t>
            </a:r>
            <a:r>
              <a:rPr lang="en-US" sz="1800" dirty="0" err="1" smtClean="0">
                <a:latin typeface="Bookman Old Style" pitchFamily="18" charset="0"/>
              </a:rPr>
              <a:t>регистрирани</a:t>
            </a:r>
            <a:r>
              <a:rPr lang="bg-BG" sz="1800" dirty="0" smtClean="0">
                <a:latin typeface="Bookman Old Style" pitchFamily="18" charset="0"/>
              </a:rPr>
              <a:t> </a:t>
            </a:r>
            <a:r>
              <a:rPr lang="en-US" sz="1800" dirty="0" err="1" smtClean="0">
                <a:latin typeface="Bookman Old Style" pitchFamily="18" charset="0"/>
              </a:rPr>
              <a:t>по</a:t>
            </a:r>
            <a:r>
              <a:rPr lang="bg-BG" sz="1800" dirty="0" smtClean="0">
                <a:latin typeface="Bookman Old Style" pitchFamily="18" charset="0"/>
              </a:rPr>
              <a:t> </a:t>
            </a:r>
            <a:r>
              <a:rPr lang="en-US" sz="1800" dirty="0" err="1" smtClean="0">
                <a:latin typeface="Bookman Old Style" pitchFamily="18" charset="0"/>
              </a:rPr>
              <a:t>Закона</a:t>
            </a:r>
            <a:r>
              <a:rPr lang="bg-BG" sz="1800" dirty="0" smtClean="0">
                <a:latin typeface="Bookman Old Style" pitchFamily="18" charset="0"/>
              </a:rPr>
              <a:t> </a:t>
            </a:r>
            <a:r>
              <a:rPr lang="en-US" sz="1800" dirty="0" err="1" smtClean="0">
                <a:latin typeface="Bookman Old Style" pitchFamily="18" charset="0"/>
              </a:rPr>
              <a:t>за</a:t>
            </a:r>
            <a:r>
              <a:rPr lang="bg-BG" sz="1800" dirty="0" smtClean="0">
                <a:latin typeface="Bookman Old Style" pitchFamily="18" charset="0"/>
              </a:rPr>
              <a:t> </a:t>
            </a:r>
            <a:r>
              <a:rPr lang="en-US" sz="1800" dirty="0" err="1" smtClean="0">
                <a:latin typeface="Bookman Old Style" pitchFamily="18" charset="0"/>
              </a:rPr>
              <a:t>занаятите</a:t>
            </a:r>
            <a:r>
              <a:rPr lang="en-US" sz="1800" dirty="0" smtClean="0">
                <a:latin typeface="Bookman Old Style" pitchFamily="18" charset="0"/>
              </a:rPr>
              <a:t>. </a:t>
            </a:r>
            <a:endParaRPr lang="bg-BG" sz="1800" dirty="0" smtClean="0">
              <a:latin typeface="Bookman Old Style" pitchFamily="18" charset="0"/>
            </a:endParaRPr>
          </a:p>
          <a:p>
            <a:pPr marL="288000" algn="just">
              <a:spcBef>
                <a:spcPts val="0"/>
              </a:spcBef>
              <a:buNone/>
            </a:pPr>
            <a:endParaRPr lang="bg-BG" sz="1900" dirty="0" smtClean="0">
              <a:latin typeface="Bookman Old Style" pitchFamily="18" charset="0"/>
            </a:endParaRPr>
          </a:p>
          <a:p>
            <a:pPr marL="288000" algn="just">
              <a:spcBef>
                <a:spcPts val="0"/>
              </a:spcBef>
              <a:buNone/>
            </a:pPr>
            <a:endParaRPr lang="bg-BG" sz="1900" dirty="0" smtClean="0">
              <a:latin typeface="Bookman Old Style" pitchFamily="18" charset="0"/>
            </a:endParaRPr>
          </a:p>
          <a:p>
            <a:pPr>
              <a:buNone/>
            </a:pPr>
            <a:endParaRPr lang="bg-BG" dirty="0"/>
          </a:p>
        </p:txBody>
      </p:sp>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17</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20880" cy="122413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18</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83568" y="332656"/>
            <a:ext cx="7992888" cy="1296144"/>
          </a:xfrm>
          <a:prstGeom prst="rect">
            <a:avLst/>
          </a:prstGeom>
          <a:noFill/>
          <a:ln w="9525">
            <a:noFill/>
            <a:miter lim="800000"/>
            <a:headEnd/>
            <a:tailEnd/>
          </a:ln>
        </p:spPr>
      </p:pic>
      <p:sp>
        <p:nvSpPr>
          <p:cNvPr id="8" name="TextBox 7"/>
          <p:cNvSpPr txBox="1"/>
          <p:nvPr/>
        </p:nvSpPr>
        <p:spPr>
          <a:xfrm>
            <a:off x="611559" y="1988840"/>
            <a:ext cx="8064897" cy="4524315"/>
          </a:xfrm>
          <a:prstGeom prst="rect">
            <a:avLst/>
          </a:prstGeom>
          <a:noFill/>
        </p:spPr>
        <p:txBody>
          <a:bodyPr wrap="square" rtlCol="0">
            <a:spAutoFit/>
          </a:bodyPr>
          <a:lstStyle/>
          <a:p>
            <a:pPr algn="just"/>
            <a:r>
              <a:rPr lang="bg-BG" b="1" dirty="0" smtClean="0">
                <a:latin typeface="Bookman Old Style" pitchFamily="18" charset="0"/>
              </a:rPr>
              <a:t>      Допустими дейности:</a:t>
            </a:r>
            <a:endParaRPr lang="bg-BG" dirty="0" smtClean="0">
              <a:latin typeface="Bookman Old Style" pitchFamily="18" charset="0"/>
            </a:endParaRPr>
          </a:p>
          <a:p>
            <a:pPr algn="just"/>
            <a:r>
              <a:rPr lang="bg-BG" dirty="0" smtClean="0">
                <a:latin typeface="Bookman Old Style" pitchFamily="18" charset="0"/>
              </a:rPr>
              <a:t>      Предоставя се подпомагане за инвестиции в неземеделски дейности, които са насочени към:</a:t>
            </a:r>
          </a:p>
          <a:p>
            <a:pPr lvl="0" algn="just">
              <a:buFont typeface="Wingdings" pitchFamily="2" charset="2"/>
              <a:buChar char="Ø"/>
            </a:pPr>
            <a:r>
              <a:rPr lang="bg-BG" dirty="0" smtClean="0">
                <a:latin typeface="Bookman Old Style" pitchFamily="18" charset="0"/>
              </a:rPr>
              <a:t>Развитие на туризъм (изграждане и обновяване на туристически обекти и развитие на туристически услуги). </a:t>
            </a:r>
          </a:p>
          <a:p>
            <a:pPr lvl="0" algn="just">
              <a:buFont typeface="Wingdings" pitchFamily="2" charset="2"/>
              <a:buChar char="Ø"/>
            </a:pPr>
            <a:r>
              <a:rPr lang="bg-BG" dirty="0" smtClean="0">
                <a:latin typeface="Bookman Old Style" pitchFamily="18" charset="0"/>
              </a:rPr>
              <a:t>Производство и/или продажба на продукти, които не са включени в Приложение 1 от Договора за функциониране на Европейския съюз (независимо от вложените продукти и материали).</a:t>
            </a:r>
          </a:p>
          <a:p>
            <a:pPr lvl="0" algn="just">
              <a:buFont typeface="Wingdings" pitchFamily="2" charset="2"/>
              <a:buChar char="Ø"/>
            </a:pPr>
            <a:r>
              <a:rPr lang="bg-BG" dirty="0" smtClean="0">
                <a:latin typeface="Bookman Old Style" pitchFamily="18" charset="0"/>
              </a:rPr>
              <a:t>Развитие на услуги във всички сектори, (извън обхвата на Мерки с код 4.1 и 4.2.).</a:t>
            </a:r>
          </a:p>
          <a:p>
            <a:pPr lvl="0" algn="just">
              <a:buFont typeface="Wingdings" pitchFamily="2" charset="2"/>
              <a:buChar char="Ø"/>
            </a:pPr>
            <a:r>
              <a:rPr lang="bg-BG" dirty="0" smtClean="0">
                <a:latin typeface="Bookman Old Style" pitchFamily="18" charset="0"/>
              </a:rPr>
              <a:t>Производство на енергия от възобновяеми енергийни източници за собствено потребление.</a:t>
            </a:r>
          </a:p>
          <a:p>
            <a:pPr lvl="0" algn="just">
              <a:buFont typeface="Wingdings" pitchFamily="2" charset="2"/>
              <a:buChar char="Ø"/>
            </a:pPr>
            <a:r>
              <a:rPr lang="bg-BG" dirty="0" smtClean="0">
                <a:latin typeface="Bookman Old Style" pitchFamily="18" charset="0"/>
              </a:rPr>
              <a:t>Развитие на занаяти (включително предоставяне на услуги, свързани с участието на посетители в занаятчийски дейности) и други неземеделски дейности.</a:t>
            </a:r>
            <a:endParaRPr lang="bg-BG"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19</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92888" cy="1296144"/>
          </a:xfrm>
          <a:prstGeom prst="rect">
            <a:avLst/>
          </a:prstGeom>
          <a:noFill/>
          <a:ln w="9525">
            <a:noFill/>
            <a:miter lim="800000"/>
            <a:headEnd/>
            <a:tailEnd/>
          </a:ln>
        </p:spPr>
      </p:pic>
      <p:sp>
        <p:nvSpPr>
          <p:cNvPr id="10" name="TextBox 9"/>
          <p:cNvSpPr txBox="1"/>
          <p:nvPr/>
        </p:nvSpPr>
        <p:spPr>
          <a:xfrm>
            <a:off x="683568" y="2276872"/>
            <a:ext cx="8064896" cy="3416320"/>
          </a:xfrm>
          <a:prstGeom prst="rect">
            <a:avLst/>
          </a:prstGeom>
          <a:noFill/>
        </p:spPr>
        <p:txBody>
          <a:bodyPr wrap="square" rtlCol="0">
            <a:spAutoFit/>
          </a:bodyPr>
          <a:lstStyle/>
          <a:p>
            <a:r>
              <a:rPr lang="bg-BG" b="1" dirty="0" smtClean="0">
                <a:latin typeface="Bookman Old Style" pitchFamily="18" charset="0"/>
              </a:rPr>
              <a:t>     Финансови параметри:</a:t>
            </a:r>
          </a:p>
          <a:p>
            <a:pPr algn="just">
              <a:buClrTx/>
              <a:buFont typeface="Wingdings" pitchFamily="2" charset="2"/>
              <a:buChar char="Ø"/>
            </a:pPr>
            <a:r>
              <a:rPr lang="bg-BG" dirty="0" smtClean="0">
                <a:latin typeface="Bookman Old Style" pitchFamily="18" charset="0"/>
              </a:rPr>
              <a:t>Минималния размер на БФП за един проект е левова равностойност  на 5 000 евро.</a:t>
            </a:r>
          </a:p>
          <a:p>
            <a:pPr algn="just">
              <a:buClrTx/>
              <a:buFont typeface="Wingdings" pitchFamily="2" charset="2"/>
              <a:buChar char="Ø"/>
            </a:pPr>
            <a:r>
              <a:rPr lang="bg-BG" dirty="0" smtClean="0">
                <a:latin typeface="Bookman Old Style" pitchFamily="18" charset="0"/>
              </a:rPr>
              <a:t>Максималния размер на БФП за един проект е до левова равностойност  на 100 000 евро.</a:t>
            </a:r>
          </a:p>
          <a:p>
            <a:pPr algn="just">
              <a:buClrTx/>
              <a:buFont typeface="Wingdings" pitchFamily="2" charset="2"/>
              <a:buChar char="Ø"/>
            </a:pPr>
            <a:endParaRPr lang="bg-BG" dirty="0" smtClean="0">
              <a:latin typeface="Bookman Old Style" pitchFamily="18" charset="0"/>
            </a:endParaRPr>
          </a:p>
          <a:p>
            <a:r>
              <a:rPr lang="bg-BG" b="1" dirty="0" smtClean="0">
                <a:latin typeface="Bookman Old Style" pitchFamily="18" charset="0"/>
              </a:rPr>
              <a:t>     Интензитет на помощта:</a:t>
            </a:r>
          </a:p>
          <a:p>
            <a:pPr algn="just"/>
            <a:r>
              <a:rPr lang="bg-BG" dirty="0" smtClean="0">
                <a:latin typeface="Bookman Old Style" pitchFamily="18" charset="0"/>
              </a:rPr>
              <a:t>     Максимален размер на БФП </a:t>
            </a:r>
            <a:r>
              <a:rPr lang="bg-BG" b="1" dirty="0" smtClean="0">
                <a:latin typeface="Bookman Old Style" pitchFamily="18" charset="0"/>
              </a:rPr>
              <a:t>е до  70 %  </a:t>
            </a:r>
            <a:r>
              <a:rPr lang="bg-BG" dirty="0" smtClean="0">
                <a:latin typeface="Bookman Old Style" pitchFamily="18" charset="0"/>
              </a:rPr>
              <a:t>от общите допустими разходи. </a:t>
            </a:r>
          </a:p>
          <a:p>
            <a:pPr algn="just"/>
            <a:endParaRPr lang="bg-BG" dirty="0" smtClean="0">
              <a:latin typeface="Bookman Old Style" pitchFamily="18" charset="0"/>
            </a:endParaRPr>
          </a:p>
          <a:p>
            <a:r>
              <a:rPr lang="bg-BG" b="1" dirty="0" smtClean="0">
                <a:latin typeface="Bookman Old Style" pitchFamily="18" charset="0"/>
              </a:rPr>
              <a:t>     Общ бюджет на мярката: </a:t>
            </a:r>
            <a:r>
              <a:rPr lang="bg-BG" dirty="0" smtClean="0">
                <a:latin typeface="Bookman Old Style" pitchFamily="18" charset="0"/>
              </a:rPr>
              <a:t>733 436.25 лева.</a:t>
            </a:r>
          </a:p>
          <a:p>
            <a:endParaRPr lang="bg-BG"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a:t>
            </a:r>
            <a:r>
              <a:rPr lang="bg-BG" dirty="0" smtClean="0">
                <a:solidFill>
                  <a:srgbClr val="000000"/>
                </a:solidFill>
              </a:rPr>
              <a:t>2016 г.</a:t>
            </a:r>
            <a:endParaRPr lang="bg-BG" dirty="0">
              <a:solidFill>
                <a:srgbClr val="000000"/>
              </a:solidFill>
            </a:endParaRPr>
          </a:p>
        </p:txBody>
      </p:sp>
      <p:sp>
        <p:nvSpPr>
          <p:cNvPr id="3" name="Slide Number Placeholder 2"/>
          <p:cNvSpPr>
            <a:spLocks noGrp="1"/>
          </p:cNvSpPr>
          <p:nvPr>
            <p:ph type="sldNum" sz="quarter" idx="12"/>
          </p:nvPr>
        </p:nvSpPr>
        <p:spPr/>
        <p:txBody>
          <a:bodyPr/>
          <a:lstStyle/>
          <a:p>
            <a:pPr>
              <a:defRPr/>
            </a:pPr>
            <a:fld id="{96E22F84-BD7C-4B03-9B16-4534830411C1}" type="slidenum">
              <a:rPr lang="bg-BG" smtClean="0">
                <a:solidFill>
                  <a:srgbClr val="000000"/>
                </a:solidFill>
              </a:rPr>
              <a:pPr>
                <a:defRPr/>
              </a:pPr>
              <a:t>2</a:t>
            </a:fld>
            <a:endParaRPr lang="bg-BG">
              <a:solidFill>
                <a:srgbClr val="000000"/>
              </a:solidFill>
            </a:endParaRPr>
          </a:p>
        </p:txBody>
      </p:sp>
      <p:pic>
        <p:nvPicPr>
          <p:cNvPr id="6" name="Picture 5"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9" name="TextBox 8"/>
          <p:cNvSpPr txBox="1"/>
          <p:nvPr/>
        </p:nvSpPr>
        <p:spPr>
          <a:xfrm>
            <a:off x="755576" y="2204864"/>
            <a:ext cx="7920880" cy="4247317"/>
          </a:xfrm>
          <a:prstGeom prst="rect">
            <a:avLst/>
          </a:prstGeom>
          <a:noFill/>
        </p:spPr>
        <p:txBody>
          <a:bodyPr wrap="square" rtlCol="0">
            <a:spAutoFit/>
          </a:bodyPr>
          <a:lstStyle/>
          <a:p>
            <a:pPr algn="just" fontAlgn="auto">
              <a:spcBef>
                <a:spcPts val="0"/>
              </a:spcBef>
              <a:spcAft>
                <a:spcPts val="0"/>
              </a:spcAft>
              <a:buClr>
                <a:srgbClr val="DEF5FA">
                  <a:lumMod val="50000"/>
                </a:srgbClr>
              </a:buClr>
            </a:pPr>
            <a:r>
              <a:rPr lang="bg-BG" dirty="0" smtClean="0">
                <a:latin typeface="Bookman Old Style" pitchFamily="18" charset="0"/>
              </a:rPr>
              <a:t>      </a:t>
            </a:r>
            <a:r>
              <a:rPr lang="bg-BG" dirty="0" smtClean="0">
                <a:solidFill>
                  <a:prstClr val="black"/>
                </a:solidFill>
                <a:latin typeface="Bookman Old Style" pitchFamily="18" charset="0"/>
                <a:ea typeface="Batang" pitchFamily="18" charset="-127"/>
                <a:cs typeface="Arial" panose="020B0604020202020204" pitchFamily="34" charset="0"/>
              </a:rPr>
              <a:t>На 21.10.2016 година, сдружение “</a:t>
            </a:r>
            <a:r>
              <a:rPr lang="bg-BG" dirty="0" smtClean="0">
                <a:latin typeface="Bookman Old Style" pitchFamily="18" charset="0"/>
              </a:rPr>
              <a:t>Местна инициативна група </a:t>
            </a:r>
            <a:r>
              <a:rPr lang="bg-BG" dirty="0" smtClean="0">
                <a:solidFill>
                  <a:prstClr val="black"/>
                </a:solidFill>
                <a:latin typeface="Bookman Old Style" pitchFamily="18" charset="0"/>
                <a:ea typeface="Batang" pitchFamily="18" charset="-127"/>
                <a:cs typeface="Arial" panose="020B0604020202020204" pitchFamily="34" charset="0"/>
              </a:rPr>
              <a:t>– Любимец - Ивайловград” и </a:t>
            </a:r>
            <a:r>
              <a:rPr lang="bg-BG" dirty="0" smtClean="0">
                <a:latin typeface="Bookman Old Style" pitchFamily="18" charset="0"/>
              </a:rPr>
              <a:t>Управляващия орган на Програмата за развитие на селските райони за периода 2014-2020г., подписаха Споразумение № РД 50-149 за изпълнение на стратегия за Водено от общностите местно развитие </a:t>
            </a:r>
            <a:r>
              <a:rPr lang="en-US" dirty="0" smtClean="0">
                <a:latin typeface="Bookman Old Style" pitchFamily="18" charset="0"/>
              </a:rPr>
              <a:t>(</a:t>
            </a:r>
            <a:r>
              <a:rPr lang="bg-BG" dirty="0" smtClean="0">
                <a:latin typeface="Bookman Old Style" pitchFamily="18" charset="0"/>
              </a:rPr>
              <a:t>стратегия за ВОМР</a:t>
            </a:r>
            <a:r>
              <a:rPr lang="en-US" dirty="0" smtClean="0">
                <a:latin typeface="Bookman Old Style" pitchFamily="18" charset="0"/>
              </a:rPr>
              <a:t>)</a:t>
            </a:r>
            <a:r>
              <a:rPr lang="bg-BG" dirty="0" smtClean="0">
                <a:latin typeface="Bookman Old Style" pitchFamily="18" charset="0"/>
              </a:rPr>
              <a:t> на територията на общините Любимец и Ивайловград.</a:t>
            </a:r>
          </a:p>
          <a:p>
            <a:pPr algn="just" fontAlgn="auto">
              <a:spcBef>
                <a:spcPts val="0"/>
              </a:spcBef>
              <a:spcAft>
                <a:spcPts val="0"/>
              </a:spcAft>
              <a:buClr>
                <a:srgbClr val="DEF5FA">
                  <a:lumMod val="50000"/>
                </a:srgbClr>
              </a:buClr>
            </a:pPr>
            <a:r>
              <a:rPr lang="bg-BG" dirty="0" smtClean="0">
                <a:latin typeface="Bookman Old Style" pitchFamily="18" charset="0"/>
              </a:rPr>
              <a:t>      Изпълнението на стратегията за ВОМР на “МИГ – Любимец – Ивайловград” се подкрепя от </a:t>
            </a:r>
            <a:r>
              <a:rPr lang="bg-BG" dirty="0" smtClean="0">
                <a:solidFill>
                  <a:prstClr val="black"/>
                </a:solidFill>
                <a:latin typeface="Bookman Old Style" pitchFamily="18" charset="0"/>
                <a:ea typeface="Batang" pitchFamily="18" charset="-127"/>
                <a:cs typeface="Arial" panose="020B0604020202020204" pitchFamily="34" charset="0"/>
              </a:rPr>
              <a:t>Европейския земеделски фонд за развитие на селските райони, чрез подмярка 19.2 “Прилагане на операции в рамките на стратегии за Водено от общностите местно развитие” и подмярка 19.4 “Текущи разходи за популяризиране на стратегия за Водено от общностите местно развитие, на мярка 19  “Водено от общностите местно развитие” от Програмата за развитие на селските райони за периода 2014-2020 година.</a:t>
            </a:r>
            <a:r>
              <a:rPr lang="ru-RU" sz="1600" dirty="0" smtClean="0">
                <a:latin typeface="Bookman Old Style" pitchFamily="18" charset="0"/>
              </a:rPr>
              <a:t>      </a:t>
            </a:r>
            <a:endParaRPr lang="bg-BG"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20</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92888" cy="1296144"/>
          </a:xfrm>
          <a:prstGeom prst="rect">
            <a:avLst/>
          </a:prstGeom>
          <a:noFill/>
          <a:ln w="9525">
            <a:noFill/>
            <a:miter lim="800000"/>
            <a:headEnd/>
            <a:tailEnd/>
          </a:ln>
        </p:spPr>
      </p:pic>
      <p:sp>
        <p:nvSpPr>
          <p:cNvPr id="8" name="TextBox 7"/>
          <p:cNvSpPr txBox="1"/>
          <p:nvPr/>
        </p:nvSpPr>
        <p:spPr>
          <a:xfrm>
            <a:off x="755577" y="1988840"/>
            <a:ext cx="7920880" cy="4247317"/>
          </a:xfrm>
          <a:prstGeom prst="rect">
            <a:avLst/>
          </a:prstGeom>
          <a:noFill/>
        </p:spPr>
        <p:txBody>
          <a:bodyPr wrap="square" rtlCol="0">
            <a:spAutoFit/>
          </a:bodyPr>
          <a:lstStyle/>
          <a:p>
            <a:r>
              <a:rPr lang="bg-BG" b="1" dirty="0" smtClean="0">
                <a:latin typeface="Bookman Old Style" pitchFamily="18" charset="0"/>
              </a:rPr>
              <a:t>      Критерии за оценка и тежест на показателите:</a:t>
            </a:r>
          </a:p>
          <a:p>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Инвестициите по проекта водят до повишаване на енергийната ефективност на предприятието - </a:t>
            </a:r>
            <a:r>
              <a:rPr lang="bg-BG" b="1" dirty="0" smtClean="0">
                <a:latin typeface="Bookman Old Style" pitchFamily="18" charset="0"/>
              </a:rPr>
              <a:t>1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Инвестициите по проекта са свързани с производствена дейност </a:t>
            </a:r>
            <a:r>
              <a:rPr lang="bg-BG" i="1" dirty="0" smtClean="0">
                <a:latin typeface="Bookman Old Style" pitchFamily="18" charset="0"/>
              </a:rPr>
              <a:t>(извън земеделските дейности)</a:t>
            </a:r>
            <a:r>
              <a:rPr lang="bg-BG" dirty="0" smtClean="0">
                <a:latin typeface="Bookman Old Style" pitchFamily="18" charset="0"/>
              </a:rPr>
              <a:t>– </a:t>
            </a:r>
            <a:r>
              <a:rPr lang="bg-BG" b="1" dirty="0" smtClean="0">
                <a:latin typeface="Bookman Old Style" pitchFamily="18" charset="0"/>
              </a:rPr>
              <a:t>5 т</a:t>
            </a:r>
            <a:r>
              <a:rPr lang="bg-BG" dirty="0" smtClean="0">
                <a:latin typeface="Bookman Old Style" pitchFamily="18" charset="0"/>
              </a:rPr>
              <a:t>.</a:t>
            </a:r>
          </a:p>
          <a:p>
            <a:pPr lvl="0" algn="just">
              <a:buFont typeface="Wingdings" pitchFamily="2" charset="2"/>
              <a:buChar char="Ø"/>
            </a:pPr>
            <a:r>
              <a:rPr lang="bg-BG" dirty="0" smtClean="0">
                <a:latin typeface="Bookman Old Style" pitchFamily="18" charset="0"/>
              </a:rPr>
              <a:t>Инвестициите водят до внедряване на иновации ("Иновации" са: иновативен продукт, въвеждане на нов производствен процес (машини, съоръжения и оборудване) или нова практика, въвеждане на нова организационна форма, включително маркетинг -</a:t>
            </a:r>
            <a:r>
              <a:rPr lang="bg-BG" b="1" dirty="0" smtClean="0">
                <a:latin typeface="Bookman Old Style" pitchFamily="18" charset="0"/>
              </a:rPr>
              <a:t>2 т.</a:t>
            </a:r>
          </a:p>
          <a:p>
            <a:pPr lvl="0" algn="just">
              <a:buFont typeface="Wingdings" pitchFamily="2" charset="2"/>
              <a:buChar char="Ø"/>
            </a:pPr>
            <a:r>
              <a:rPr lang="bg-BG" dirty="0" smtClean="0">
                <a:latin typeface="Bookman Old Style" pitchFamily="18" charset="0"/>
              </a:rPr>
              <a:t>Проектът води до повишаване производителността на предприятието и/или намаляване на производствените разходи – </a:t>
            </a:r>
            <a:r>
              <a:rPr lang="bg-BG" b="1" dirty="0" smtClean="0">
                <a:latin typeface="Bookman Old Style" pitchFamily="18" charset="0"/>
              </a:rPr>
              <a:t>2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Проектът създава заетост – </a:t>
            </a:r>
            <a:r>
              <a:rPr lang="bg-BG" b="1" dirty="0" smtClean="0">
                <a:latin typeface="Bookman Old Style" pitchFamily="18" charset="0"/>
              </a:rPr>
              <a:t>1т</a:t>
            </a:r>
            <a:r>
              <a:rPr lang="bg-BG" dirty="0" smtClean="0">
                <a:latin typeface="Bookman Old Style" pitchFamily="18" charset="0"/>
              </a:rPr>
              <a:t>.</a:t>
            </a:r>
            <a:endParaRPr lang="bg-BG" dirty="0">
              <a:latin typeface="Bookman Old Style" pitchFamily="18"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21</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92888" cy="1296144"/>
          </a:xfrm>
          <a:prstGeom prst="rect">
            <a:avLst/>
          </a:prstGeom>
          <a:noFill/>
          <a:ln w="9525">
            <a:noFill/>
            <a:miter lim="800000"/>
            <a:headEnd/>
            <a:tailEnd/>
          </a:ln>
        </p:spPr>
      </p:pic>
      <p:sp>
        <p:nvSpPr>
          <p:cNvPr id="8" name="TextBox 7"/>
          <p:cNvSpPr txBox="1"/>
          <p:nvPr/>
        </p:nvSpPr>
        <p:spPr>
          <a:xfrm>
            <a:off x="755576" y="1916832"/>
            <a:ext cx="7992889" cy="4493538"/>
          </a:xfrm>
          <a:prstGeom prst="rect">
            <a:avLst/>
          </a:prstGeom>
          <a:noFill/>
        </p:spPr>
        <p:txBody>
          <a:bodyPr wrap="square" rtlCol="0">
            <a:spAutoFit/>
          </a:bodyPr>
          <a:lstStyle/>
          <a:p>
            <a:pPr lvl="0" algn="just">
              <a:buFont typeface="Wingdings" pitchFamily="2" charset="2"/>
              <a:buChar char="Ø"/>
            </a:pPr>
            <a:r>
              <a:rPr lang="bg-BG" dirty="0" smtClean="0">
                <a:latin typeface="Bookman Old Style" pitchFamily="18" charset="0"/>
              </a:rPr>
              <a:t>Проектът се изпълнява от жени и/или младежи до 35 г. и/или хора в неравностойно положение и/или хора от различни етнически групи – </a:t>
            </a:r>
            <a:r>
              <a:rPr lang="bg-BG" b="1" dirty="0" smtClean="0">
                <a:latin typeface="Bookman Old Style" pitchFamily="18" charset="0"/>
              </a:rPr>
              <a:t>1т. </a:t>
            </a:r>
          </a:p>
          <a:p>
            <a:pPr lvl="0" algn="just"/>
            <a:r>
              <a:rPr lang="bg-BG" sz="1600" b="1" i="1" dirty="0" smtClean="0">
                <a:latin typeface="Bookman Old Style" pitchFamily="18" charset="0"/>
              </a:rPr>
              <a:t>     </a:t>
            </a:r>
            <a:r>
              <a:rPr lang="bg-BG" sz="1600" i="1" dirty="0" smtClean="0">
                <a:latin typeface="Bookman Old Style" pitchFamily="18" charset="0"/>
              </a:rPr>
              <a:t>(Когато кандидатите са физически лица, а когато кандидата е юридическо лице – управителя и/или собственика на дружеството трябва да отговаря на тези изисквания. Когато кандидатът отговаря на повече от едно от посочените изисквания, проектът получава 1 т.).</a:t>
            </a:r>
          </a:p>
          <a:p>
            <a:pPr lvl="0">
              <a:buFont typeface="Wingdings" pitchFamily="2" charset="2"/>
              <a:buChar char="Ø"/>
            </a:pPr>
            <a:r>
              <a:rPr lang="bg-BG" dirty="0" smtClean="0">
                <a:latin typeface="Bookman Old Style" pitchFamily="18" charset="0"/>
              </a:rPr>
              <a:t>Проектът създава/развива занаят – </a:t>
            </a:r>
            <a:r>
              <a:rPr lang="bg-BG" b="1" dirty="0" smtClean="0">
                <a:latin typeface="Bookman Old Style" pitchFamily="18" charset="0"/>
              </a:rPr>
              <a:t>5 т.</a:t>
            </a:r>
          </a:p>
          <a:p>
            <a:pPr lvl="0">
              <a:buFont typeface="Wingdings" pitchFamily="2" charset="2"/>
              <a:buChar char="Ø"/>
            </a:pPr>
            <a:endParaRPr lang="bg-BG" dirty="0" smtClean="0">
              <a:latin typeface="Bookman Old Style" pitchFamily="18" charset="0"/>
            </a:endParaRPr>
          </a:p>
          <a:p>
            <a:r>
              <a:rPr lang="bg-BG" b="1" dirty="0" smtClean="0">
                <a:latin typeface="Bookman Old Style" pitchFamily="18" charset="0"/>
              </a:rPr>
              <a:t>     Максимален брой точки – 17т</a:t>
            </a:r>
            <a:r>
              <a:rPr lang="bg-BG" dirty="0" smtClean="0">
                <a:latin typeface="Bookman Old Style" pitchFamily="18" charset="0"/>
              </a:rPr>
              <a:t>.</a:t>
            </a:r>
          </a:p>
          <a:p>
            <a:pPr algn="just"/>
            <a:r>
              <a:rPr lang="bg-BG" sz="1700" i="1" dirty="0" smtClean="0">
                <a:latin typeface="Bookman Old Style" pitchFamily="18" charset="0"/>
              </a:rPr>
              <a:t>      </a:t>
            </a:r>
            <a:r>
              <a:rPr lang="bg-BG" sz="1600" i="1" dirty="0" smtClean="0">
                <a:latin typeface="Bookman Old Style" pitchFamily="18" charset="0"/>
              </a:rPr>
              <a:t>За да се допуснат до оценка проектите трябва да отговарят на критериите за допустимост, определени от МИГ (в съответствие с целите на стратегията, устойчиво развитие на проекта, критериите за допустимост на разходите, дейностите, кандидатите и обхвата на мярката и подпомагането). За да се класират проектите трябва да имат </a:t>
            </a:r>
            <a:r>
              <a:rPr lang="bg-BG" sz="1600" i="1" u="sng" dirty="0" smtClean="0">
                <a:latin typeface="Bookman Old Style" pitchFamily="18" charset="0"/>
              </a:rPr>
              <a:t>и</a:t>
            </a:r>
            <a:r>
              <a:rPr lang="bg-BG" sz="1600" i="1" dirty="0" smtClean="0">
                <a:latin typeface="Bookman Old Style" pitchFamily="18" charset="0"/>
              </a:rPr>
              <a:t> минимум 6 т., на критериите за оценка. Проектите ще се класират в низходящ ред</a:t>
            </a:r>
            <a:r>
              <a:rPr lang="bg-BG" sz="1700" i="1" dirty="0" smtClean="0">
                <a:latin typeface="Bookman Old Style" pitchFamily="18" charset="0"/>
              </a:rPr>
              <a:t>.</a:t>
            </a:r>
            <a:endParaRPr lang="bg-BG"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22</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920880" cy="1296144"/>
          </a:xfrm>
          <a:prstGeom prst="rect">
            <a:avLst/>
          </a:prstGeom>
          <a:noFill/>
          <a:ln w="9525">
            <a:noFill/>
            <a:miter lim="800000"/>
            <a:headEnd/>
            <a:tailEnd/>
          </a:ln>
        </p:spPr>
      </p:pic>
      <p:sp>
        <p:nvSpPr>
          <p:cNvPr id="8" name="TextBox 7"/>
          <p:cNvSpPr txBox="1"/>
          <p:nvPr/>
        </p:nvSpPr>
        <p:spPr>
          <a:xfrm>
            <a:off x="683568" y="2132856"/>
            <a:ext cx="7920880" cy="3693319"/>
          </a:xfrm>
          <a:prstGeom prst="rect">
            <a:avLst/>
          </a:prstGeom>
          <a:noFill/>
        </p:spPr>
        <p:txBody>
          <a:bodyPr wrap="square" rtlCol="0">
            <a:spAutoFit/>
          </a:bodyPr>
          <a:lstStyle/>
          <a:p>
            <a:pPr algn="ctr"/>
            <a:r>
              <a:rPr lang="bg-BG" b="1" dirty="0" smtClean="0">
                <a:latin typeface="Bookman Old Style" pitchFamily="18" charset="0"/>
              </a:rPr>
              <a:t>Мярка 4 </a:t>
            </a:r>
            <a:r>
              <a:rPr lang="bg-BG" dirty="0" smtClean="0">
                <a:latin typeface="Bookman Old Style" pitchFamily="18" charset="0"/>
              </a:rPr>
              <a:t>(код по ПРСР 2014 -2020г. - 7.2)</a:t>
            </a:r>
            <a:r>
              <a:rPr lang="bg-BG" b="1" dirty="0" smtClean="0">
                <a:latin typeface="Bookman Old Style" pitchFamily="18" charset="0"/>
              </a:rPr>
              <a:t> </a:t>
            </a:r>
          </a:p>
          <a:p>
            <a:pPr algn="ctr"/>
            <a:r>
              <a:rPr lang="bg-BG" b="1" dirty="0" smtClean="0">
                <a:latin typeface="Bookman Old Style" pitchFamily="18" charset="0"/>
              </a:rPr>
              <a:t> „П</a:t>
            </a:r>
            <a:r>
              <a:rPr lang="en-US" b="1" dirty="0" err="1" smtClean="0">
                <a:latin typeface="Bookman Old Style" pitchFamily="18" charset="0"/>
              </a:rPr>
              <a:t>одкрепа</a:t>
            </a:r>
            <a:r>
              <a:rPr lang="en-US" b="1" dirty="0" smtClean="0">
                <a:latin typeface="Bookman Old Style" pitchFamily="18" charset="0"/>
              </a:rPr>
              <a:t> </a:t>
            </a:r>
            <a:r>
              <a:rPr lang="en-US" b="1" dirty="0" err="1" smtClean="0">
                <a:latin typeface="Bookman Old Style" pitchFamily="18" charset="0"/>
              </a:rPr>
              <a:t>за</a:t>
            </a:r>
            <a:r>
              <a:rPr lang="en-US" b="1" dirty="0" smtClean="0">
                <a:latin typeface="Bookman Old Style" pitchFamily="18" charset="0"/>
              </a:rPr>
              <a:t> </a:t>
            </a:r>
            <a:r>
              <a:rPr lang="en-US" b="1" dirty="0" err="1" smtClean="0">
                <a:latin typeface="Bookman Old Style" pitchFamily="18" charset="0"/>
              </a:rPr>
              <a:t>инвестиции</a:t>
            </a:r>
            <a:r>
              <a:rPr lang="en-US" b="1" dirty="0" smtClean="0">
                <a:latin typeface="Bookman Old Style" pitchFamily="18" charset="0"/>
              </a:rPr>
              <a:t> в </a:t>
            </a:r>
            <a:r>
              <a:rPr lang="en-US" b="1" dirty="0" err="1" smtClean="0">
                <a:latin typeface="Bookman Old Style" pitchFamily="18" charset="0"/>
              </a:rPr>
              <a:t>създаването</a:t>
            </a:r>
            <a:r>
              <a:rPr lang="en-US" b="1" dirty="0" smtClean="0">
                <a:latin typeface="Bookman Old Style" pitchFamily="18" charset="0"/>
              </a:rPr>
              <a:t>, </a:t>
            </a:r>
            <a:r>
              <a:rPr lang="en-US" b="1" dirty="0" err="1" smtClean="0">
                <a:latin typeface="Bookman Old Style" pitchFamily="18" charset="0"/>
              </a:rPr>
              <a:t>подобряването</a:t>
            </a:r>
            <a:r>
              <a:rPr lang="bg-BG" b="1" dirty="0" smtClean="0">
                <a:latin typeface="Bookman Old Style" pitchFamily="18" charset="0"/>
              </a:rPr>
              <a:t> </a:t>
            </a:r>
            <a:r>
              <a:rPr lang="en-US" b="1" dirty="0" err="1" smtClean="0">
                <a:latin typeface="Bookman Old Style" pitchFamily="18" charset="0"/>
              </a:rPr>
              <a:t>или</a:t>
            </a:r>
            <a:r>
              <a:rPr lang="bg-BG" b="1" dirty="0" smtClean="0">
                <a:latin typeface="Bookman Old Style" pitchFamily="18" charset="0"/>
              </a:rPr>
              <a:t> </a:t>
            </a:r>
            <a:r>
              <a:rPr lang="en-US" b="1" dirty="0" err="1" smtClean="0">
                <a:latin typeface="Bookman Old Style" pitchFamily="18" charset="0"/>
              </a:rPr>
              <a:t>разширяването</a:t>
            </a:r>
            <a:r>
              <a:rPr lang="bg-BG" b="1" dirty="0" smtClean="0">
                <a:latin typeface="Bookman Old Style" pitchFamily="18" charset="0"/>
              </a:rPr>
              <a:t> </a:t>
            </a:r>
            <a:r>
              <a:rPr lang="en-US" b="1" dirty="0" err="1" smtClean="0">
                <a:latin typeface="Bookman Old Style" pitchFamily="18" charset="0"/>
              </a:rPr>
              <a:t>на</a:t>
            </a:r>
            <a:r>
              <a:rPr lang="bg-BG" b="1" dirty="0" smtClean="0">
                <a:latin typeface="Bookman Old Style" pitchFamily="18" charset="0"/>
              </a:rPr>
              <a:t> </a:t>
            </a:r>
            <a:r>
              <a:rPr lang="en-US" b="1" dirty="0" err="1" smtClean="0">
                <a:latin typeface="Bookman Old Style" pitchFamily="18" charset="0"/>
              </a:rPr>
              <a:t>всички</a:t>
            </a:r>
            <a:r>
              <a:rPr lang="bg-BG" b="1" dirty="0" smtClean="0">
                <a:latin typeface="Bookman Old Style" pitchFamily="18" charset="0"/>
              </a:rPr>
              <a:t> </a:t>
            </a:r>
            <a:r>
              <a:rPr lang="en-US" b="1" dirty="0" err="1" smtClean="0">
                <a:latin typeface="Bookman Old Style" pitchFamily="18" charset="0"/>
              </a:rPr>
              <a:t>видове</a:t>
            </a:r>
            <a:r>
              <a:rPr lang="bg-BG" b="1" dirty="0" smtClean="0">
                <a:latin typeface="Bookman Old Style" pitchFamily="18" charset="0"/>
              </a:rPr>
              <a:t> </a:t>
            </a:r>
            <a:r>
              <a:rPr lang="en-US" b="1" dirty="0" err="1" smtClean="0">
                <a:latin typeface="Bookman Old Style" pitchFamily="18" charset="0"/>
              </a:rPr>
              <a:t>малка</a:t>
            </a:r>
            <a:r>
              <a:rPr lang="bg-BG" b="1" dirty="0" smtClean="0">
                <a:latin typeface="Bookman Old Style" pitchFamily="18" charset="0"/>
              </a:rPr>
              <a:t> </a:t>
            </a:r>
            <a:r>
              <a:rPr lang="en-US" b="1" dirty="0" err="1" smtClean="0">
                <a:latin typeface="Bookman Old Style" pitchFamily="18" charset="0"/>
              </a:rPr>
              <a:t>по</a:t>
            </a:r>
            <a:r>
              <a:rPr lang="bg-BG" b="1" dirty="0" smtClean="0">
                <a:latin typeface="Bookman Old Style" pitchFamily="18" charset="0"/>
              </a:rPr>
              <a:t> </a:t>
            </a:r>
            <a:r>
              <a:rPr lang="en-US" b="1" dirty="0" err="1" smtClean="0">
                <a:latin typeface="Bookman Old Style" pitchFamily="18" charset="0"/>
              </a:rPr>
              <a:t>мащаби</a:t>
            </a:r>
            <a:r>
              <a:rPr lang="bg-BG" b="1" dirty="0" smtClean="0">
                <a:latin typeface="Bookman Old Style" pitchFamily="18" charset="0"/>
              </a:rPr>
              <a:t> публична </a:t>
            </a:r>
            <a:r>
              <a:rPr lang="en-US" b="1" dirty="0" err="1" smtClean="0">
                <a:latin typeface="Bookman Old Style" pitchFamily="18" charset="0"/>
              </a:rPr>
              <a:t>инфраструктура</a:t>
            </a:r>
            <a:r>
              <a:rPr lang="en-US" b="1" dirty="0" smtClean="0">
                <a:latin typeface="Bookman Old Style" pitchFamily="18" charset="0"/>
              </a:rPr>
              <a:t>, </a:t>
            </a:r>
            <a:r>
              <a:rPr lang="en-US" b="1" dirty="0" err="1" smtClean="0">
                <a:latin typeface="Bookman Old Style" pitchFamily="18" charset="0"/>
              </a:rPr>
              <a:t>включително</a:t>
            </a:r>
            <a:r>
              <a:rPr lang="bg-BG" b="1" dirty="0" smtClean="0">
                <a:latin typeface="Bookman Old Style" pitchFamily="18" charset="0"/>
              </a:rPr>
              <a:t> </a:t>
            </a:r>
            <a:r>
              <a:rPr lang="en-US" b="1" dirty="0" err="1" smtClean="0">
                <a:latin typeface="Bookman Old Style" pitchFamily="18" charset="0"/>
              </a:rPr>
              <a:t>инвестиции</a:t>
            </a:r>
            <a:r>
              <a:rPr lang="en-US" b="1" dirty="0" smtClean="0">
                <a:latin typeface="Bookman Old Style" pitchFamily="18" charset="0"/>
              </a:rPr>
              <a:t> в </a:t>
            </a:r>
            <a:r>
              <a:rPr lang="en-US" b="1" dirty="0" err="1" smtClean="0">
                <a:latin typeface="Bookman Old Style" pitchFamily="18" charset="0"/>
              </a:rPr>
              <a:t>енергия</a:t>
            </a:r>
            <a:r>
              <a:rPr lang="bg-BG" b="1" dirty="0" smtClean="0">
                <a:latin typeface="Bookman Old Style" pitchFamily="18" charset="0"/>
              </a:rPr>
              <a:t> </a:t>
            </a:r>
            <a:r>
              <a:rPr lang="en-US" b="1" dirty="0" err="1" smtClean="0">
                <a:latin typeface="Bookman Old Style" pitchFamily="18" charset="0"/>
              </a:rPr>
              <a:t>от</a:t>
            </a:r>
            <a:r>
              <a:rPr lang="bg-BG" b="1" dirty="0" smtClean="0">
                <a:latin typeface="Bookman Old Style" pitchFamily="18" charset="0"/>
              </a:rPr>
              <a:t> </a:t>
            </a:r>
            <a:r>
              <a:rPr lang="en-US" b="1" dirty="0" err="1" smtClean="0">
                <a:latin typeface="Bookman Old Style" pitchFamily="18" charset="0"/>
              </a:rPr>
              <a:t>възобновяеми</a:t>
            </a:r>
            <a:r>
              <a:rPr lang="bg-BG" b="1" dirty="0" smtClean="0">
                <a:latin typeface="Bookman Old Style" pitchFamily="18" charset="0"/>
              </a:rPr>
              <a:t> </a:t>
            </a:r>
            <a:r>
              <a:rPr lang="en-US" b="1" dirty="0" err="1" smtClean="0">
                <a:latin typeface="Bookman Old Style" pitchFamily="18" charset="0"/>
              </a:rPr>
              <a:t>източници</a:t>
            </a:r>
            <a:r>
              <a:rPr lang="en-US" b="1" dirty="0" smtClean="0">
                <a:latin typeface="Bookman Old Style" pitchFamily="18" charset="0"/>
              </a:rPr>
              <a:t> и </a:t>
            </a:r>
            <a:r>
              <a:rPr lang="en-US" b="1" dirty="0" err="1" smtClean="0">
                <a:latin typeface="Bookman Old Style" pitchFamily="18" charset="0"/>
              </a:rPr>
              <a:t>спестяване</a:t>
            </a:r>
            <a:r>
              <a:rPr lang="bg-BG" b="1" dirty="0" smtClean="0">
                <a:latin typeface="Bookman Old Style" pitchFamily="18" charset="0"/>
              </a:rPr>
              <a:t> </a:t>
            </a:r>
            <a:r>
              <a:rPr lang="en-US" b="1" dirty="0" err="1" smtClean="0">
                <a:latin typeface="Bookman Old Style" pitchFamily="18" charset="0"/>
              </a:rPr>
              <a:t>на</a:t>
            </a:r>
            <a:r>
              <a:rPr lang="bg-BG" b="1" dirty="0" smtClean="0">
                <a:latin typeface="Bookman Old Style" pitchFamily="18" charset="0"/>
              </a:rPr>
              <a:t> </a:t>
            </a:r>
            <a:r>
              <a:rPr lang="en-US" b="1" dirty="0" err="1" smtClean="0">
                <a:latin typeface="Bookman Old Style" pitchFamily="18" charset="0"/>
              </a:rPr>
              <a:t>енергия</a:t>
            </a:r>
            <a:r>
              <a:rPr lang="bg-BG" b="1" dirty="0" smtClean="0">
                <a:latin typeface="Bookman Old Style" pitchFamily="18" charset="0"/>
              </a:rPr>
              <a:t>“</a:t>
            </a:r>
          </a:p>
          <a:p>
            <a:pPr algn="ctr"/>
            <a:endParaRPr lang="bg-BG" dirty="0" smtClean="0">
              <a:latin typeface="Bookman Old Style" pitchFamily="18" charset="0"/>
            </a:endParaRPr>
          </a:p>
          <a:p>
            <a:pPr algn="just"/>
            <a:r>
              <a:rPr lang="bg-BG" b="1" dirty="0" smtClean="0">
                <a:latin typeface="Bookman Old Style" pitchFamily="18" charset="0"/>
              </a:rPr>
              <a:t>      Допустими кандидати: </a:t>
            </a:r>
          </a:p>
          <a:p>
            <a:pPr algn="just">
              <a:buFontTx/>
              <a:buChar char="-"/>
            </a:pPr>
            <a:r>
              <a:rPr lang="ru-RU" dirty="0" smtClean="0">
                <a:latin typeface="Bookman Old Style" pitchFamily="18" charset="0"/>
              </a:rPr>
              <a:t>Община Любимец, Община Ивайловград за всички дейности</a:t>
            </a:r>
          </a:p>
          <a:p>
            <a:pPr algn="just">
              <a:buFontTx/>
              <a:buChar char="-"/>
            </a:pPr>
            <a:r>
              <a:rPr lang="ru-RU" dirty="0" smtClean="0">
                <a:latin typeface="Bookman Old Style" pitchFamily="18" charset="0"/>
              </a:rPr>
              <a:t>ЮЛНЦ - за дейности, свързани със социалната, спортната инфраструктура и културния живот </a:t>
            </a:r>
          </a:p>
          <a:p>
            <a:pPr algn="just">
              <a:buFontTx/>
              <a:buChar char="-"/>
            </a:pPr>
            <a:r>
              <a:rPr lang="bg-BG" dirty="0" smtClean="0">
                <a:latin typeface="Bookman Old Style" pitchFamily="18" charset="0"/>
              </a:rPr>
              <a:t>МИГ Любимец – Ивайловград</a:t>
            </a:r>
          </a:p>
          <a:p>
            <a:endParaRPr lang="bg-BG"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23</a:t>
            </a:fld>
            <a:endParaRPr lang="bg-BG">
              <a:solidFill>
                <a:srgbClr val="000000"/>
              </a:solidFill>
            </a:endParaRPr>
          </a:p>
        </p:txBody>
      </p:sp>
      <p:pic>
        <p:nvPicPr>
          <p:cNvPr id="8" name="Picture 7" descr="лога евро copy"/>
          <p:cNvPicPr/>
          <p:nvPr/>
        </p:nvPicPr>
        <p:blipFill>
          <a:blip r:embed="rId2" cstate="print"/>
          <a:srcRect/>
          <a:stretch>
            <a:fillRect/>
          </a:stretch>
        </p:blipFill>
        <p:spPr bwMode="auto">
          <a:xfrm>
            <a:off x="755576" y="404664"/>
            <a:ext cx="7920880" cy="1296144"/>
          </a:xfrm>
          <a:prstGeom prst="rect">
            <a:avLst/>
          </a:prstGeom>
          <a:noFill/>
          <a:ln w="9525">
            <a:noFill/>
            <a:miter lim="800000"/>
            <a:headEnd/>
            <a:tailEnd/>
          </a:ln>
        </p:spPr>
      </p:pic>
      <p:sp>
        <p:nvSpPr>
          <p:cNvPr id="9" name="TextBox 8"/>
          <p:cNvSpPr txBox="1"/>
          <p:nvPr/>
        </p:nvSpPr>
        <p:spPr>
          <a:xfrm>
            <a:off x="683568" y="1916832"/>
            <a:ext cx="7920880" cy="4524315"/>
          </a:xfrm>
          <a:prstGeom prst="rect">
            <a:avLst/>
          </a:prstGeom>
          <a:noFill/>
        </p:spPr>
        <p:txBody>
          <a:bodyPr wrap="square" rtlCol="0">
            <a:spAutoFit/>
          </a:bodyPr>
          <a:lstStyle/>
          <a:p>
            <a:r>
              <a:rPr lang="bg-BG" b="1" dirty="0" smtClean="0">
                <a:latin typeface="Bookman Old Style" pitchFamily="18" charset="0"/>
              </a:rPr>
              <a:t>      Допустими дейности:</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Строителство, реконструкция, рехабилитация на улици, тротоари и съоръженията към тях.</a:t>
            </a:r>
          </a:p>
          <a:p>
            <a:pPr lvl="0" algn="just">
              <a:buFont typeface="Wingdings" pitchFamily="2" charset="2"/>
              <a:buChar char="Ø"/>
            </a:pPr>
            <a:r>
              <a:rPr lang="bg-BG" dirty="0" smtClean="0">
                <a:latin typeface="Bookman Old Style" pitchFamily="18" charset="0"/>
              </a:rPr>
              <a:t>И</a:t>
            </a:r>
            <a:r>
              <a:rPr lang="ru-RU" dirty="0" smtClean="0">
                <a:latin typeface="Bookman Old Style" pitchFamily="18" charset="0"/>
              </a:rPr>
              <a:t>зграждане, обновяване на паркове, площади, градинки, улично озеленяване.</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Изграждане, реконструкция, ремонт на социална инфраструктура извън процеса на деинституционализация на деца или възрастни, включително транспортни средства.</a:t>
            </a:r>
          </a:p>
          <a:p>
            <a:pPr lvl="0" algn="just">
              <a:buFont typeface="Wingdings" pitchFamily="2" charset="2"/>
              <a:buChar char="Ø"/>
            </a:pPr>
            <a:r>
              <a:rPr lang="bg-BG" dirty="0" smtClean="0">
                <a:latin typeface="Bookman Old Style" pitchFamily="18" charset="0"/>
              </a:rPr>
              <a:t>Енергийна ефективност в общински сгради, в които се предоставят обществени услуги.</a:t>
            </a:r>
          </a:p>
          <a:p>
            <a:pPr lvl="0" algn="just">
              <a:buFont typeface="Wingdings" pitchFamily="2" charset="2"/>
              <a:buChar char="Ø"/>
            </a:pPr>
            <a:r>
              <a:rPr lang="bg-BG" dirty="0" smtClean="0">
                <a:latin typeface="Bookman Old Style" pitchFamily="18" charset="0"/>
              </a:rPr>
              <a:t>Изграждане, реконструкция, ремонт, оборудване, обзавеждане на спортна инфраструктура. </a:t>
            </a:r>
          </a:p>
          <a:p>
            <a:pPr lvl="0" algn="just">
              <a:buFont typeface="Wingdings" pitchFamily="2" charset="2"/>
              <a:buChar char="Ø"/>
            </a:pPr>
            <a:r>
              <a:rPr lang="bg-BG" dirty="0" smtClean="0">
                <a:latin typeface="Bookman Old Style" pitchFamily="18" charset="0"/>
              </a:rPr>
              <a:t>Изграждане, реконструкция, ремонт, реставрация, оборудване, обзавеждане на обекти, свързани с културния живот вкл. и дейности по вертикалната планировка и подобряване на прилежащите пространства.</a:t>
            </a:r>
            <a:endParaRPr lang="bg-BG"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24</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611560" y="1988840"/>
            <a:ext cx="7992888" cy="4247317"/>
          </a:xfrm>
          <a:prstGeom prst="rect">
            <a:avLst/>
          </a:prstGeom>
          <a:noFill/>
        </p:spPr>
        <p:txBody>
          <a:bodyPr wrap="square" rtlCol="0">
            <a:spAutoFit/>
          </a:bodyPr>
          <a:lstStyle/>
          <a:p>
            <a:pPr algn="just">
              <a:buFont typeface="Wingdings" pitchFamily="2" charset="2"/>
              <a:buChar char="Ø"/>
            </a:pPr>
            <a:r>
              <a:rPr lang="bg-BG" dirty="0" smtClean="0">
                <a:latin typeface="Bookman Old Style" pitchFamily="18" charset="0"/>
              </a:rPr>
              <a:t>Реконструкция, ремонт, оборудване, обзавеждане на общинска образователна инфраструктура с местно значение в селските райони.</a:t>
            </a:r>
          </a:p>
          <a:p>
            <a:pPr algn="just"/>
            <a:endParaRPr lang="bg-BG" b="1" dirty="0" smtClean="0">
              <a:latin typeface="Bookman Old Style" pitchFamily="18" charset="0"/>
            </a:endParaRPr>
          </a:p>
          <a:p>
            <a:pPr algn="just"/>
            <a:r>
              <a:rPr lang="bg-BG" b="1" dirty="0" smtClean="0">
                <a:latin typeface="Bookman Old Style" pitchFamily="18" charset="0"/>
              </a:rPr>
              <a:t>      Финансови параметри: </a:t>
            </a:r>
          </a:p>
          <a:p>
            <a:pPr algn="just">
              <a:buClrTx/>
              <a:buFont typeface="Wingdings" pitchFamily="2" charset="2"/>
              <a:buChar char="Ø"/>
            </a:pPr>
            <a:r>
              <a:rPr lang="bg-BG" dirty="0" smtClean="0">
                <a:latin typeface="Bookman Old Style" pitchFamily="18" charset="0"/>
              </a:rPr>
              <a:t>Минималния размер на БФП за един проект е левова равностойност  на 5 000 евро.</a:t>
            </a:r>
          </a:p>
          <a:p>
            <a:pPr algn="just">
              <a:buClrTx/>
              <a:buFont typeface="Wingdings" pitchFamily="2" charset="2"/>
              <a:buChar char="Ø"/>
            </a:pPr>
            <a:r>
              <a:rPr lang="bg-BG" dirty="0" smtClean="0">
                <a:latin typeface="Bookman Old Style" pitchFamily="18" charset="0"/>
              </a:rPr>
              <a:t>Максималния размер на БФП за един проект е до левова равностойност  на 200 000 евро.</a:t>
            </a:r>
          </a:p>
          <a:p>
            <a:pPr algn="just">
              <a:buClrTx/>
              <a:buFont typeface="Wingdings" pitchFamily="2" charset="2"/>
              <a:buChar char="Ø"/>
            </a:pPr>
            <a:r>
              <a:rPr lang="bg-BG" dirty="0" smtClean="0">
                <a:latin typeface="Bookman Old Style" pitchFamily="18" charset="0"/>
              </a:rPr>
              <a:t>Когато кандидат е ЮЛНЦ максималният размер на БФП е левовата равностойност на 50 000 евро. </a:t>
            </a:r>
          </a:p>
          <a:p>
            <a:pPr algn="just">
              <a:buClrTx/>
            </a:pPr>
            <a:endParaRPr lang="bg-BG" dirty="0" smtClean="0">
              <a:latin typeface="Bookman Old Style" pitchFamily="18" charset="0"/>
            </a:endParaRPr>
          </a:p>
          <a:p>
            <a:pPr algn="just"/>
            <a:r>
              <a:rPr lang="bg-BG" b="1" dirty="0" smtClean="0">
                <a:latin typeface="Bookman Old Style" pitchFamily="18" charset="0"/>
              </a:rPr>
              <a:t>     Интензитет на помощта:</a:t>
            </a:r>
          </a:p>
          <a:p>
            <a:pPr algn="just"/>
            <a:r>
              <a:rPr lang="bg-BG" b="1" dirty="0" smtClean="0">
                <a:latin typeface="Bookman Old Style" pitchFamily="18" charset="0"/>
              </a:rPr>
              <a:t>    </a:t>
            </a:r>
            <a:r>
              <a:rPr lang="ru-RU" dirty="0" smtClean="0">
                <a:latin typeface="Bookman Old Style" pitchFamily="18" charset="0"/>
              </a:rPr>
              <a:t>Интензитетът на помощта </a:t>
            </a:r>
            <a:r>
              <a:rPr lang="ru-RU" b="1" dirty="0" smtClean="0">
                <a:latin typeface="Bookman Old Style" pitchFamily="18" charset="0"/>
              </a:rPr>
              <a:t>е 100% </a:t>
            </a:r>
            <a:r>
              <a:rPr lang="ru-RU" dirty="0" smtClean="0">
                <a:latin typeface="Bookman Old Style" pitchFamily="18" charset="0"/>
              </a:rPr>
              <a:t>за бенефициенти общини и ЮЛНЦ, когато проектът не генерира  приходи. </a:t>
            </a:r>
            <a:endParaRPr lang="bg-BG"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25</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467544" y="2132856"/>
            <a:ext cx="8136904" cy="2585323"/>
          </a:xfrm>
          <a:prstGeom prst="rect">
            <a:avLst/>
          </a:prstGeom>
          <a:noFill/>
        </p:spPr>
        <p:txBody>
          <a:bodyPr wrap="square" rtlCol="0">
            <a:spAutoFit/>
          </a:bodyPr>
          <a:lstStyle/>
          <a:p>
            <a:pPr algn="just"/>
            <a:r>
              <a:rPr lang="ru-RU" dirty="0" smtClean="0">
                <a:latin typeface="Bookman Old Style" pitchFamily="18" charset="0"/>
              </a:rPr>
              <a:t>Ако проектът генерира приходи – финансирането се определя въз основа на анализ разходи-ползи, но </a:t>
            </a:r>
            <a:r>
              <a:rPr lang="ru-RU" b="1" dirty="0" smtClean="0">
                <a:latin typeface="Bookman Old Style" pitchFamily="18" charset="0"/>
              </a:rPr>
              <a:t>не може да надхвърля 70%. </a:t>
            </a:r>
            <a:r>
              <a:rPr lang="ru-RU" dirty="0" smtClean="0">
                <a:latin typeface="Bookman Old Style" pitchFamily="18" charset="0"/>
              </a:rPr>
              <a:t>Когато размерът на допустимите разходи по инвестициите е в размер до 50 000 евро за един обект, който е с установен потенциал за генериране на приходи се предвижда финансиране в размер </a:t>
            </a:r>
            <a:r>
              <a:rPr lang="ru-RU" b="1" dirty="0" smtClean="0">
                <a:latin typeface="Bookman Old Style" pitchFamily="18" charset="0"/>
              </a:rPr>
              <a:t>на</a:t>
            </a:r>
            <a:r>
              <a:rPr lang="ru-RU" dirty="0" smtClean="0">
                <a:latin typeface="Bookman Old Style" pitchFamily="18" charset="0"/>
              </a:rPr>
              <a:t> </a:t>
            </a:r>
            <a:r>
              <a:rPr lang="ru-RU" b="1" dirty="0" smtClean="0">
                <a:latin typeface="Bookman Old Style" pitchFamily="18" charset="0"/>
              </a:rPr>
              <a:t>100%.</a:t>
            </a:r>
          </a:p>
          <a:p>
            <a:pPr algn="just"/>
            <a:endParaRPr lang="bg-BG" dirty="0" smtClean="0">
              <a:latin typeface="Bookman Old Style" pitchFamily="18" charset="0"/>
            </a:endParaRPr>
          </a:p>
          <a:p>
            <a:pPr algn="just"/>
            <a:r>
              <a:rPr lang="bg-BG" b="1" dirty="0" smtClean="0">
                <a:latin typeface="Bookman Old Style" pitchFamily="18" charset="0"/>
              </a:rPr>
              <a:t>Общ бюджет на мярката: </a:t>
            </a:r>
            <a:r>
              <a:rPr lang="bg-BG" dirty="0" smtClean="0">
                <a:latin typeface="Bookman Old Style" pitchFamily="18" charset="0"/>
              </a:rPr>
              <a:t>586 749.00 лева</a:t>
            </a:r>
          </a:p>
          <a:p>
            <a:endParaRPr lang="bg-BG"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en-US" dirty="0" smtClean="0">
                <a:solidFill>
                  <a:srgbClr val="000000"/>
                </a:solidFill>
              </a:rPr>
              <a:t>1</a:t>
            </a:r>
            <a:r>
              <a:rPr lang="bg-BG" dirty="0" smtClean="0">
                <a:solidFill>
                  <a:srgbClr val="000000"/>
                </a:solidFill>
              </a:rPr>
              <a:t>6</a:t>
            </a:r>
            <a:r>
              <a:rPr lang="en-US" dirty="0" smtClean="0">
                <a:solidFill>
                  <a:srgbClr val="000000"/>
                </a:solidFill>
              </a:rPr>
              <a:t> </a:t>
            </a:r>
            <a:r>
              <a:rPr lang="bg-BG" dirty="0" smtClean="0">
                <a:solidFill>
                  <a:srgbClr val="000000"/>
                </a:solidFill>
              </a:rPr>
              <a:t> </a:t>
            </a:r>
            <a:r>
              <a:rPr lang="bg-BG" dirty="0" smtClean="0">
                <a:solidFill>
                  <a:srgbClr val="000000"/>
                </a:solidFill>
              </a:rPr>
              <a:t>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26</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611560" y="1844824"/>
            <a:ext cx="7992889" cy="4739759"/>
          </a:xfrm>
          <a:prstGeom prst="rect">
            <a:avLst/>
          </a:prstGeom>
          <a:noFill/>
        </p:spPr>
        <p:txBody>
          <a:bodyPr wrap="square" rtlCol="0">
            <a:spAutoFit/>
          </a:bodyPr>
          <a:lstStyle/>
          <a:p>
            <a:pPr algn="just"/>
            <a:r>
              <a:rPr lang="bg-BG" b="1" dirty="0" smtClean="0">
                <a:latin typeface="Bookman Old Style" pitchFamily="18" charset="0"/>
              </a:rPr>
              <a:t>     Критерии за оценка и тежест на показателите:</a:t>
            </a:r>
          </a:p>
          <a:p>
            <a:pPr algn="just"/>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Проектът обхваща повече от 1 населено място на територията на МИГ- </a:t>
            </a:r>
            <a:r>
              <a:rPr lang="bg-BG" b="1" dirty="0" smtClean="0">
                <a:latin typeface="Bookman Old Style" pitchFamily="18" charset="0"/>
              </a:rPr>
              <a:t>5 т</a:t>
            </a:r>
            <a:r>
              <a:rPr lang="bg-BG" dirty="0" smtClean="0">
                <a:latin typeface="Bookman Old Style" pitchFamily="18" charset="0"/>
              </a:rPr>
              <a:t>.</a:t>
            </a:r>
          </a:p>
          <a:p>
            <a:pPr lvl="0" algn="just">
              <a:buFont typeface="Wingdings" pitchFamily="2" charset="2"/>
              <a:buChar char="Ø"/>
            </a:pPr>
            <a:r>
              <a:rPr lang="bg-BG" dirty="0" smtClean="0">
                <a:latin typeface="Bookman Old Style" pitchFamily="18" charset="0"/>
              </a:rPr>
              <a:t>Проектът внедрява иновация за региона ("Иновации" са: иновативен продукт, процес  или нова практика, въвеждане на нова организационна форма) - </a:t>
            </a:r>
            <a:r>
              <a:rPr lang="bg-BG" b="1" dirty="0" smtClean="0">
                <a:latin typeface="Bookman Old Style" pitchFamily="18" charset="0"/>
              </a:rPr>
              <a:t> 2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Резултатите са в пряка полза за деца, младежи, жени и/или социално уязвими групи – </a:t>
            </a:r>
            <a:r>
              <a:rPr lang="bg-BG" b="1" dirty="0" smtClean="0">
                <a:latin typeface="Bookman Old Style" pitchFamily="18" charset="0"/>
              </a:rPr>
              <a:t>2 т</a:t>
            </a:r>
            <a:r>
              <a:rPr lang="bg-BG" dirty="0" smtClean="0">
                <a:latin typeface="Bookman Old Style" pitchFamily="18" charset="0"/>
              </a:rPr>
              <a:t>. (</a:t>
            </a:r>
            <a:r>
              <a:rPr lang="bg-BG" sz="1700" i="1" dirty="0" smtClean="0">
                <a:latin typeface="Bookman Old Style" pitchFamily="18" charset="0"/>
              </a:rPr>
              <a:t>Когато са обхванати повече от една от посочените групи, проектът получава 2 т.).</a:t>
            </a:r>
          </a:p>
          <a:p>
            <a:pPr lvl="0" algn="just">
              <a:buFont typeface="Wingdings" pitchFamily="2" charset="2"/>
              <a:buChar char="Ø"/>
            </a:pPr>
            <a:r>
              <a:rPr lang="bg-BG" dirty="0" smtClean="0">
                <a:latin typeface="Bookman Old Style" pitchFamily="18" charset="0"/>
              </a:rPr>
              <a:t>Проектът създава заетост на местното население – </a:t>
            </a:r>
            <a:r>
              <a:rPr lang="bg-BG" b="1" dirty="0" smtClean="0">
                <a:latin typeface="Bookman Old Style" pitchFamily="18" charset="0"/>
              </a:rPr>
              <a:t>2 т</a:t>
            </a:r>
            <a:r>
              <a:rPr lang="bg-BG" dirty="0" smtClean="0">
                <a:latin typeface="Bookman Old Style" pitchFamily="18" charset="0"/>
              </a:rPr>
              <a:t>.</a:t>
            </a:r>
          </a:p>
          <a:p>
            <a:pPr lvl="0" algn="just">
              <a:buFont typeface="Wingdings" pitchFamily="2" charset="2"/>
              <a:buChar char="Ø"/>
            </a:pPr>
            <a:r>
              <a:rPr lang="bg-BG" dirty="0" smtClean="0">
                <a:latin typeface="Bookman Old Style" pitchFamily="18" charset="0"/>
              </a:rPr>
              <a:t>Проектът води до повишаване на енергийната ефективност-</a:t>
            </a:r>
            <a:r>
              <a:rPr lang="bg-BG" b="1" dirty="0" smtClean="0">
                <a:latin typeface="Bookman Old Style" pitchFamily="18" charset="0"/>
              </a:rPr>
              <a:t>5 т.</a:t>
            </a:r>
          </a:p>
          <a:p>
            <a:pPr lvl="0" algn="just"/>
            <a:endParaRPr lang="bg-BG" dirty="0" smtClean="0">
              <a:latin typeface="Bookman Old Style" pitchFamily="18" charset="0"/>
            </a:endParaRPr>
          </a:p>
          <a:p>
            <a:pPr algn="just"/>
            <a:r>
              <a:rPr lang="bg-BG" b="1" dirty="0" smtClean="0">
                <a:latin typeface="Bookman Old Style" pitchFamily="18" charset="0"/>
              </a:rPr>
              <a:t>     Максимален брой точки – 16</a:t>
            </a:r>
            <a:r>
              <a:rPr lang="bg-BG" dirty="0" smtClean="0">
                <a:latin typeface="Bookman Old Style" pitchFamily="18" charset="0"/>
              </a:rPr>
              <a:t>.</a:t>
            </a:r>
          </a:p>
          <a:p>
            <a:pPr algn="just"/>
            <a:r>
              <a:rPr lang="bg-BG" sz="1700" i="1" dirty="0" smtClean="0">
                <a:latin typeface="Bookman Old Style" pitchFamily="18" charset="0"/>
              </a:rPr>
              <a:t>      Проектът трябва да отговаря на критериите за допустимост, описани по-горе, за да бъде допуснат до оценка. До класиране се допускат проекти, които имам минимум 6 точки.</a:t>
            </a:r>
            <a:endParaRPr lang="bg-BG" sz="1700" dirty="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27</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539552" y="1844824"/>
            <a:ext cx="8064896" cy="4524315"/>
          </a:xfrm>
          <a:prstGeom prst="rect">
            <a:avLst/>
          </a:prstGeom>
          <a:noFill/>
        </p:spPr>
        <p:txBody>
          <a:bodyPr wrap="square" rtlCol="0">
            <a:spAutoFit/>
          </a:bodyPr>
          <a:lstStyle/>
          <a:p>
            <a:pPr algn="ctr"/>
            <a:r>
              <a:rPr lang="ru-RU" b="1" dirty="0" smtClean="0">
                <a:latin typeface="Bookman Old Style" pitchFamily="18" charset="0"/>
              </a:rPr>
              <a:t>Мярка 5 </a:t>
            </a:r>
            <a:r>
              <a:rPr lang="bg-BG" dirty="0" smtClean="0">
                <a:latin typeface="Bookman Old Style" pitchFamily="18" charset="0"/>
              </a:rPr>
              <a:t>(код по ПРСР 2014 -2020г. - 7.5)</a:t>
            </a:r>
            <a:r>
              <a:rPr lang="ru-RU" dirty="0" smtClean="0">
                <a:latin typeface="Bookman Old Style" pitchFamily="18" charset="0"/>
              </a:rPr>
              <a:t> </a:t>
            </a:r>
          </a:p>
          <a:p>
            <a:pPr algn="ctr"/>
            <a:r>
              <a:rPr lang="bg-BG" b="1" dirty="0" smtClean="0">
                <a:latin typeface="Bookman Old Style" pitchFamily="18" charset="0"/>
              </a:rPr>
              <a:t>“П</a:t>
            </a:r>
            <a:r>
              <a:rPr lang="en-US" b="1" dirty="0" err="1" smtClean="0">
                <a:latin typeface="Bookman Old Style" pitchFamily="18" charset="0"/>
              </a:rPr>
              <a:t>одкрепа</a:t>
            </a:r>
            <a:r>
              <a:rPr lang="bg-BG" b="1" dirty="0" smtClean="0">
                <a:latin typeface="Bookman Old Style" pitchFamily="18" charset="0"/>
              </a:rPr>
              <a:t> </a:t>
            </a:r>
            <a:r>
              <a:rPr lang="en-US" b="1" dirty="0" err="1" smtClean="0">
                <a:latin typeface="Bookman Old Style" pitchFamily="18" charset="0"/>
              </a:rPr>
              <a:t>за</a:t>
            </a:r>
            <a:r>
              <a:rPr lang="bg-BG" b="1" dirty="0" smtClean="0">
                <a:latin typeface="Bookman Old Style" pitchFamily="18" charset="0"/>
              </a:rPr>
              <a:t> </a:t>
            </a:r>
            <a:r>
              <a:rPr lang="en-US" b="1" dirty="0" err="1" smtClean="0">
                <a:latin typeface="Bookman Old Style" pitchFamily="18" charset="0"/>
              </a:rPr>
              <a:t>публично</a:t>
            </a:r>
            <a:r>
              <a:rPr lang="bg-BG" b="1" dirty="0" smtClean="0">
                <a:latin typeface="Bookman Old Style" pitchFamily="18" charset="0"/>
              </a:rPr>
              <a:t> </a:t>
            </a:r>
            <a:r>
              <a:rPr lang="en-US" b="1" dirty="0" err="1" smtClean="0">
                <a:latin typeface="Bookman Old Style" pitchFamily="18" charset="0"/>
              </a:rPr>
              <a:t>ползване</a:t>
            </a:r>
            <a:r>
              <a:rPr lang="en-US" b="1" dirty="0" smtClean="0">
                <a:latin typeface="Bookman Old Style" pitchFamily="18" charset="0"/>
              </a:rPr>
              <a:t> в </a:t>
            </a:r>
            <a:r>
              <a:rPr lang="en-US" b="1" dirty="0" err="1" smtClean="0">
                <a:latin typeface="Bookman Old Style" pitchFamily="18" charset="0"/>
              </a:rPr>
              <a:t>инфраструктура</a:t>
            </a:r>
            <a:r>
              <a:rPr lang="bg-BG" b="1" dirty="0" smtClean="0">
                <a:latin typeface="Bookman Old Style" pitchFamily="18" charset="0"/>
              </a:rPr>
              <a:t> </a:t>
            </a:r>
            <a:r>
              <a:rPr lang="en-US" b="1" dirty="0" err="1" smtClean="0">
                <a:latin typeface="Bookman Old Style" pitchFamily="18" charset="0"/>
              </a:rPr>
              <a:t>за</a:t>
            </a:r>
            <a:r>
              <a:rPr lang="bg-BG" b="1" dirty="0" smtClean="0">
                <a:latin typeface="Bookman Old Style" pitchFamily="18" charset="0"/>
              </a:rPr>
              <a:t> </a:t>
            </a:r>
            <a:r>
              <a:rPr lang="en-US" b="1" dirty="0" err="1" smtClean="0">
                <a:latin typeface="Bookman Old Style" pitchFamily="18" charset="0"/>
              </a:rPr>
              <a:t>отдих</a:t>
            </a:r>
            <a:r>
              <a:rPr lang="en-US" b="1" dirty="0" smtClean="0">
                <a:latin typeface="Bookman Old Style" pitchFamily="18" charset="0"/>
              </a:rPr>
              <a:t>, </a:t>
            </a:r>
            <a:r>
              <a:rPr lang="en-US" b="1" dirty="0" err="1" smtClean="0">
                <a:latin typeface="Bookman Old Style" pitchFamily="18" charset="0"/>
              </a:rPr>
              <a:t>туристическа</a:t>
            </a:r>
            <a:r>
              <a:rPr lang="bg-BG" b="1" dirty="0" smtClean="0">
                <a:latin typeface="Bookman Old Style" pitchFamily="18" charset="0"/>
              </a:rPr>
              <a:t> </a:t>
            </a:r>
            <a:r>
              <a:rPr lang="en-US" b="1" dirty="0" err="1" smtClean="0">
                <a:latin typeface="Bookman Old Style" pitchFamily="18" charset="0"/>
              </a:rPr>
              <a:t>информация</a:t>
            </a:r>
            <a:r>
              <a:rPr lang="en-US" b="1" dirty="0" smtClean="0">
                <a:latin typeface="Bookman Old Style" pitchFamily="18" charset="0"/>
              </a:rPr>
              <a:t> и </a:t>
            </a:r>
            <a:r>
              <a:rPr lang="en-US" b="1" dirty="0" err="1" smtClean="0">
                <a:latin typeface="Bookman Old Style" pitchFamily="18" charset="0"/>
              </a:rPr>
              <a:t>малка</a:t>
            </a:r>
            <a:r>
              <a:rPr lang="bg-BG" b="1" dirty="0" smtClean="0">
                <a:latin typeface="Bookman Old Style" pitchFamily="18" charset="0"/>
              </a:rPr>
              <a:t> </a:t>
            </a:r>
            <a:r>
              <a:rPr lang="en-US" b="1" dirty="0" err="1" smtClean="0">
                <a:latin typeface="Bookman Old Style" pitchFamily="18" charset="0"/>
              </a:rPr>
              <a:t>по</a:t>
            </a:r>
            <a:r>
              <a:rPr lang="bg-BG" b="1" dirty="0" smtClean="0">
                <a:latin typeface="Bookman Old Style" pitchFamily="18" charset="0"/>
              </a:rPr>
              <a:t> </a:t>
            </a:r>
            <a:r>
              <a:rPr lang="en-US" b="1" dirty="0" err="1" smtClean="0">
                <a:latin typeface="Bookman Old Style" pitchFamily="18" charset="0"/>
              </a:rPr>
              <a:t>мащаб</a:t>
            </a:r>
            <a:r>
              <a:rPr lang="bg-BG" b="1" dirty="0" smtClean="0">
                <a:latin typeface="Bookman Old Style" pitchFamily="18" charset="0"/>
              </a:rPr>
              <a:t> </a:t>
            </a:r>
            <a:r>
              <a:rPr lang="en-US" b="1" dirty="0" err="1" smtClean="0">
                <a:latin typeface="Bookman Old Style" pitchFamily="18" charset="0"/>
              </a:rPr>
              <a:t>туристическа</a:t>
            </a:r>
            <a:r>
              <a:rPr lang="bg-BG" b="1" dirty="0" smtClean="0">
                <a:latin typeface="Bookman Old Style" pitchFamily="18" charset="0"/>
              </a:rPr>
              <a:t> </a:t>
            </a:r>
            <a:r>
              <a:rPr lang="en-US" b="1" dirty="0" err="1" smtClean="0">
                <a:latin typeface="Bookman Old Style" pitchFamily="18" charset="0"/>
              </a:rPr>
              <a:t>инфраструктура</a:t>
            </a:r>
            <a:r>
              <a:rPr lang="bg-BG" b="1" dirty="0" smtClean="0">
                <a:latin typeface="Bookman Old Style" pitchFamily="18" charset="0"/>
              </a:rPr>
              <a:t>“</a:t>
            </a:r>
          </a:p>
          <a:p>
            <a:pPr algn="ctr"/>
            <a:endParaRPr lang="bg-BG" dirty="0" smtClean="0">
              <a:latin typeface="Bookman Old Style" pitchFamily="18" charset="0"/>
            </a:endParaRPr>
          </a:p>
          <a:p>
            <a:pPr algn="just"/>
            <a:r>
              <a:rPr lang="bg-BG" b="1" dirty="0" smtClean="0">
                <a:latin typeface="Bookman Old Style" pitchFamily="18" charset="0"/>
              </a:rPr>
              <a:t>      Допустими кандидати</a:t>
            </a:r>
            <a:r>
              <a:rPr lang="bg-BG" dirty="0" smtClean="0">
                <a:latin typeface="Bookman Old Style" pitchFamily="18" charset="0"/>
              </a:rPr>
              <a:t>: </a:t>
            </a:r>
          </a:p>
          <a:p>
            <a:pPr algn="just">
              <a:buFontTx/>
              <a:buChar char="-"/>
            </a:pPr>
            <a:r>
              <a:rPr lang="bg-BG" dirty="0" smtClean="0">
                <a:latin typeface="Bookman Old Style" pitchFamily="18" charset="0"/>
              </a:rPr>
              <a:t>Община Любимец, Община Ивайловград </a:t>
            </a:r>
          </a:p>
          <a:p>
            <a:pPr algn="just">
              <a:buFontTx/>
              <a:buChar char="-"/>
            </a:pPr>
            <a:r>
              <a:rPr lang="bg-BG" dirty="0" smtClean="0">
                <a:latin typeface="Bookman Old Style" pitchFamily="18" charset="0"/>
              </a:rPr>
              <a:t>ЮЛНЦ, развиващи дейност в областта на туризма </a:t>
            </a:r>
          </a:p>
          <a:p>
            <a:pPr algn="just">
              <a:buFontTx/>
              <a:buChar char="-"/>
            </a:pPr>
            <a:r>
              <a:rPr lang="bg-BG" dirty="0" smtClean="0">
                <a:latin typeface="Bookman Old Style" pitchFamily="18" charset="0"/>
              </a:rPr>
              <a:t>МИГ Любимец – Ивайловград</a:t>
            </a:r>
          </a:p>
          <a:p>
            <a:pPr algn="just">
              <a:buFontTx/>
              <a:buChar char="-"/>
            </a:pPr>
            <a:endParaRPr lang="bg-BG" dirty="0" smtClean="0">
              <a:latin typeface="Bookman Old Style" pitchFamily="18" charset="0"/>
            </a:endParaRPr>
          </a:p>
          <a:p>
            <a:pPr algn="just"/>
            <a:r>
              <a:rPr lang="bg-BG" b="1" dirty="0" smtClean="0">
                <a:latin typeface="Bookman Old Style" pitchFamily="18" charset="0"/>
              </a:rPr>
              <a:t>      Допустими дейности</a:t>
            </a:r>
            <a:r>
              <a:rPr lang="bg-BG" dirty="0" smtClean="0">
                <a:latin typeface="Bookman Old Style" pitchFamily="18" charset="0"/>
              </a:rPr>
              <a:t>: </a:t>
            </a:r>
          </a:p>
          <a:p>
            <a:pPr lvl="0" algn="just">
              <a:buFont typeface="Wingdings" pitchFamily="2" charset="2"/>
              <a:buChar char="Ø"/>
            </a:pPr>
            <a:r>
              <a:rPr lang="bg-BG" dirty="0" smtClean="0">
                <a:latin typeface="Bookman Old Style" pitchFamily="18" charset="0"/>
              </a:rPr>
              <a:t>Изграждане, реконструкция, ремонт, закупуване на оборудване и/или обзавеждане на: туристически информационни центрове; посетителски центрове за представяне и експониране на местното природно и културно наследство; центровете за изкуство и занаяти с туристическа цел.</a:t>
            </a:r>
            <a:endParaRPr lang="bg-BG"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28</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755576" y="1988840"/>
            <a:ext cx="7776864" cy="4247317"/>
          </a:xfrm>
          <a:prstGeom prst="rect">
            <a:avLst/>
          </a:prstGeom>
          <a:noFill/>
        </p:spPr>
        <p:txBody>
          <a:bodyPr wrap="square" rtlCol="0">
            <a:spAutoFit/>
          </a:bodyPr>
          <a:lstStyle/>
          <a:p>
            <a:pPr lvl="0" algn="just">
              <a:buFont typeface="Wingdings" pitchFamily="2" charset="2"/>
              <a:buChar char="Ø"/>
            </a:pPr>
            <a:r>
              <a:rPr lang="bg-BG" dirty="0" smtClean="0">
                <a:latin typeface="Bookman Old Style" pitchFamily="18" charset="0"/>
              </a:rPr>
              <a:t>Изграждане, реконструкция, ремонт и закупуване на съоръжения за туристически атракции, които са свързани с местното природно, културно и/или историческо наследство и предоставящи услуги с познавателна или образователна цел - туристическа инфраструктура (информационни табели и пътепоказатели за туристическите места и маршрути, съоръжения за безопасност, вело алеи и туристически пътеки.</a:t>
            </a:r>
          </a:p>
          <a:p>
            <a:pPr lvl="0" algn="just"/>
            <a:endParaRPr lang="bg-BG" dirty="0" smtClean="0">
              <a:latin typeface="Bookman Old Style" pitchFamily="18" charset="0"/>
            </a:endParaRPr>
          </a:p>
          <a:p>
            <a:pPr algn="just"/>
            <a:r>
              <a:rPr lang="bg-BG" b="1" dirty="0" smtClean="0">
                <a:latin typeface="Bookman Old Style" pitchFamily="18" charset="0"/>
              </a:rPr>
              <a:t>      Финансови параметри:</a:t>
            </a:r>
          </a:p>
          <a:p>
            <a:pPr algn="just">
              <a:buClrTx/>
              <a:buFont typeface="Wingdings" pitchFamily="2" charset="2"/>
              <a:buChar char="Ø"/>
            </a:pPr>
            <a:r>
              <a:rPr lang="bg-BG" dirty="0" smtClean="0">
                <a:latin typeface="Bookman Old Style" pitchFamily="18" charset="0"/>
              </a:rPr>
              <a:t>Минималния размер на БФП за един проект е левова равностойност  на 5 000 евро.</a:t>
            </a:r>
          </a:p>
          <a:p>
            <a:pPr algn="just">
              <a:buClrTx/>
              <a:buFont typeface="Wingdings" pitchFamily="2" charset="2"/>
              <a:buChar char="Ø"/>
            </a:pPr>
            <a:r>
              <a:rPr lang="bg-BG" dirty="0" smtClean="0">
                <a:latin typeface="Bookman Old Style" pitchFamily="18" charset="0"/>
              </a:rPr>
              <a:t>Максималния размер на БФП за един проект е до левова равностойност  на 100 000 евро.</a:t>
            </a:r>
          </a:p>
          <a:p>
            <a:pPr algn="just">
              <a:buClrTx/>
              <a:buFont typeface="Wingdings" pitchFamily="2" charset="2"/>
              <a:buChar char="Ø"/>
            </a:pPr>
            <a:r>
              <a:rPr lang="bg-BG" dirty="0" smtClean="0">
                <a:latin typeface="Bookman Old Style" pitchFamily="18" charset="0"/>
              </a:rPr>
              <a:t>Когато кандидат е ЮЛНЦ максималният размер на БФП е левовата равностойност на 50 000 евро. </a:t>
            </a: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29</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9" name="TextBox 8"/>
          <p:cNvSpPr txBox="1"/>
          <p:nvPr/>
        </p:nvSpPr>
        <p:spPr>
          <a:xfrm>
            <a:off x="827584" y="2204864"/>
            <a:ext cx="7704856" cy="3416320"/>
          </a:xfrm>
          <a:prstGeom prst="rect">
            <a:avLst/>
          </a:prstGeom>
          <a:noFill/>
        </p:spPr>
        <p:txBody>
          <a:bodyPr wrap="square" rtlCol="0">
            <a:spAutoFit/>
          </a:bodyPr>
          <a:lstStyle/>
          <a:p>
            <a:pPr algn="just"/>
            <a:r>
              <a:rPr lang="bg-BG" b="1" dirty="0" smtClean="0">
                <a:latin typeface="Bookman Old Style" pitchFamily="18" charset="0"/>
              </a:rPr>
              <a:t>      Интензитет на помощта:</a:t>
            </a:r>
          </a:p>
          <a:p>
            <a:pPr algn="just"/>
            <a:r>
              <a:rPr lang="ru-RU" dirty="0" smtClean="0">
                <a:latin typeface="Bookman Old Style" pitchFamily="18" charset="0"/>
              </a:rPr>
              <a:t>      За бенефициенти общини и ЮЛНЦ, размерът на БФП </a:t>
            </a:r>
            <a:r>
              <a:rPr lang="ru-RU" b="1" dirty="0" smtClean="0">
                <a:latin typeface="Bookman Old Style" pitchFamily="18" charset="0"/>
              </a:rPr>
              <a:t>е 100%</a:t>
            </a:r>
            <a:r>
              <a:rPr lang="ru-RU" dirty="0" smtClean="0">
                <a:latin typeface="Bookman Old Style" pitchFamily="18" charset="0"/>
              </a:rPr>
              <a:t>, когато проектът не генерира  приходи. Ако проектът генерира приходи – финансирането се определя въз основа на анализ разходи-ползи. </a:t>
            </a:r>
          </a:p>
          <a:p>
            <a:pPr algn="just"/>
            <a:r>
              <a:rPr lang="ru-RU" dirty="0" smtClean="0">
                <a:latin typeface="Bookman Old Style" pitchFamily="18" charset="0"/>
              </a:rPr>
              <a:t>      Когато размерът на допустимите разходи по инвестициите е в размер до 50 000 евро за един обект, който е с установен потенциал за генериране на приходи се предвижда финансиране в размер </a:t>
            </a:r>
            <a:r>
              <a:rPr lang="ru-RU" b="1" dirty="0" smtClean="0">
                <a:latin typeface="Bookman Old Style" pitchFamily="18" charset="0"/>
              </a:rPr>
              <a:t>на 100%.</a:t>
            </a:r>
          </a:p>
          <a:p>
            <a:pPr algn="just"/>
            <a:endParaRPr lang="bg-BG" dirty="0" smtClean="0">
              <a:latin typeface="Bookman Old Style" pitchFamily="18" charset="0"/>
            </a:endParaRPr>
          </a:p>
          <a:p>
            <a:pPr algn="just"/>
            <a:r>
              <a:rPr lang="bg-BG" b="1" dirty="0" smtClean="0">
                <a:latin typeface="Bookman Old Style" pitchFamily="18" charset="0"/>
              </a:rPr>
              <a:t>     Общ бюджет на мярката: </a:t>
            </a:r>
            <a:r>
              <a:rPr lang="bg-BG" dirty="0" smtClean="0">
                <a:latin typeface="Bookman Old Style" pitchFamily="18" charset="0"/>
              </a:rPr>
              <a:t>293 374.50 лева</a:t>
            </a:r>
          </a:p>
          <a:p>
            <a:endParaRPr lang="bg-BG"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3</a:t>
            </a:fld>
            <a:endParaRPr lang="bg-BG">
              <a:solidFill>
                <a:srgbClr val="000000"/>
              </a:solidFill>
            </a:endParaRPr>
          </a:p>
        </p:txBody>
      </p:sp>
      <p:sp>
        <p:nvSpPr>
          <p:cNvPr id="2" name="Title 1"/>
          <p:cNvSpPr>
            <a:spLocks noGrp="1"/>
          </p:cNvSpPr>
          <p:nvPr>
            <p:ph type="title"/>
          </p:nvPr>
        </p:nvSpPr>
        <p:spPr>
          <a:xfrm>
            <a:off x="457200" y="1029983"/>
            <a:ext cx="8229600" cy="580845"/>
          </a:xfrm>
        </p:spPr>
        <p:txBody>
          <a:bodyPr>
            <a:normAutofit fontScale="90000"/>
          </a:bodyPr>
          <a:lstStyle/>
          <a:p>
            <a:r>
              <a:rPr lang="bg-BG" sz="3200" dirty="0" smtClean="0">
                <a:latin typeface="Arial" panose="020B0604020202020204" pitchFamily="34" charset="0"/>
                <a:cs typeface="Arial" panose="020B0604020202020204" pitchFamily="34" charset="0"/>
              </a:rPr>
              <a:t/>
            </a:r>
            <a:br>
              <a:rPr lang="bg-BG" sz="3200" dirty="0" smtClean="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9" name="Date Placeholder 8"/>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r>
              <a:rPr lang="bg-BG" dirty="0" smtClean="0">
                <a:solidFill>
                  <a:srgbClr val="000000"/>
                </a:solidFill>
              </a:rPr>
              <a:t>.</a:t>
            </a:r>
            <a:endParaRPr lang="bg-BG" dirty="0" smtClean="0">
              <a:solidFill>
                <a:srgbClr val="000000"/>
              </a:solidFill>
            </a:endParaRPr>
          </a:p>
        </p:txBody>
      </p:sp>
      <p:pic>
        <p:nvPicPr>
          <p:cNvPr id="11" name="Picture 10"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6" name="TextBox 5"/>
          <p:cNvSpPr txBox="1"/>
          <p:nvPr/>
        </p:nvSpPr>
        <p:spPr>
          <a:xfrm>
            <a:off x="683568" y="2132856"/>
            <a:ext cx="7992888" cy="3970318"/>
          </a:xfrm>
          <a:prstGeom prst="rect">
            <a:avLst/>
          </a:prstGeom>
          <a:noFill/>
        </p:spPr>
        <p:txBody>
          <a:bodyPr wrap="square" rtlCol="0">
            <a:spAutoFit/>
          </a:bodyPr>
          <a:lstStyle/>
          <a:p>
            <a:pPr algn="just"/>
            <a:r>
              <a:rPr lang="bg-BG" dirty="0" smtClean="0">
                <a:solidFill>
                  <a:srgbClr val="FF0000"/>
                </a:solidFill>
                <a:latin typeface="Bookman Old Style" pitchFamily="18" charset="0"/>
              </a:rPr>
              <a:t>      </a:t>
            </a:r>
            <a:r>
              <a:rPr lang="bg-BG" b="1" dirty="0" smtClean="0">
                <a:latin typeface="Bookman Old Style" pitchFamily="18" charset="0"/>
              </a:rPr>
              <a:t>Основната цел </a:t>
            </a:r>
            <a:r>
              <a:rPr lang="bg-BG" dirty="0" smtClean="0">
                <a:latin typeface="Bookman Old Style" pitchFamily="18" charset="0"/>
              </a:rPr>
              <a:t>на стратегията за ВОМР на МИГ е повишаване привлекателността и подобряване качеството на живот на жителите на общините Любимец и Ивайловград, чрез устойчиво развитие на конкурентноспособен земеделски сектор, създаване на възможности за развитие на бизнес и заетост на местното население, опазване на природните ресурси и изграждане на достъпна и модерна инфраструктура, популяризиране на местните природни дадености и традиции, и развитие на гражданското общество.</a:t>
            </a:r>
          </a:p>
          <a:p>
            <a:pPr algn="just"/>
            <a:endParaRPr lang="bg-BG" dirty="0" smtClean="0">
              <a:solidFill>
                <a:srgbClr val="FF0000"/>
              </a:solidFill>
              <a:latin typeface="Bookman Old Style" pitchFamily="18" charset="0"/>
            </a:endParaRPr>
          </a:p>
          <a:p>
            <a:pPr algn="just"/>
            <a:r>
              <a:rPr lang="bg-BG" dirty="0" smtClean="0">
                <a:solidFill>
                  <a:srgbClr val="FF0000"/>
                </a:solidFill>
                <a:latin typeface="Bookman Old Style" pitchFamily="18" charset="0"/>
              </a:rPr>
              <a:t>      </a:t>
            </a:r>
            <a:r>
              <a:rPr lang="ru-RU" b="1" dirty="0" smtClean="0">
                <a:latin typeface="Bookman Old Style" pitchFamily="18" charset="0"/>
              </a:rPr>
              <a:t>Основна задача</a:t>
            </a:r>
            <a:r>
              <a:rPr lang="ru-RU" dirty="0" smtClean="0">
                <a:latin typeface="Bookman Old Style" pitchFamily="18" charset="0"/>
              </a:rPr>
              <a:t> на МИГ </a:t>
            </a:r>
            <a:r>
              <a:rPr lang="bg-BG" dirty="0" smtClean="0">
                <a:latin typeface="Bookman Old Style" pitchFamily="18" charset="0"/>
              </a:rPr>
              <a:t>е </a:t>
            </a:r>
            <a:r>
              <a:rPr lang="ru-RU" dirty="0" smtClean="0">
                <a:latin typeface="Bookman Old Style" pitchFamily="18" charset="0"/>
              </a:rPr>
              <a:t>прилагане на одобрената </a:t>
            </a:r>
            <a:r>
              <a:rPr lang="bg-BG" dirty="0" smtClean="0">
                <a:latin typeface="Bookman Old Style" pitchFamily="18" charset="0"/>
              </a:rPr>
              <a:t>с</a:t>
            </a:r>
            <a:r>
              <a:rPr lang="en-AU" dirty="0" err="1" smtClean="0">
                <a:latin typeface="Bookman Old Style" pitchFamily="18" charset="0"/>
              </a:rPr>
              <a:t>тратегия</a:t>
            </a:r>
            <a:r>
              <a:rPr lang="en-AU" dirty="0" smtClean="0">
                <a:latin typeface="Bookman Old Style" pitchFamily="18" charset="0"/>
              </a:rPr>
              <a:t> </a:t>
            </a:r>
            <a:r>
              <a:rPr lang="en-AU" dirty="0" err="1" smtClean="0">
                <a:latin typeface="Bookman Old Style" pitchFamily="18" charset="0"/>
              </a:rPr>
              <a:t>за</a:t>
            </a:r>
            <a:r>
              <a:rPr lang="en-AU" dirty="0" smtClean="0">
                <a:latin typeface="Bookman Old Style" pitchFamily="18" charset="0"/>
              </a:rPr>
              <a:t> ВОМР</a:t>
            </a:r>
            <a:r>
              <a:rPr lang="bg-BG" dirty="0" smtClean="0">
                <a:latin typeface="Bookman Old Style" pitchFamily="18" charset="0"/>
              </a:rPr>
              <a:t>, </a:t>
            </a:r>
            <a:r>
              <a:rPr lang="ru-RU" dirty="0" smtClean="0">
                <a:latin typeface="Bookman Old Style" pitchFamily="18" charset="0"/>
              </a:rPr>
              <a:t>с цел стимулиране на цялостното социално-икономическо развитие и просперитет на региона.</a:t>
            </a:r>
            <a:endParaRPr lang="bg-BG" dirty="0" smtClean="0">
              <a:latin typeface="Bookman Old Style" pitchFamily="18" charset="0"/>
            </a:endParaRPr>
          </a:p>
          <a:p>
            <a:endParaRPr lang="bg-BG" dirty="0"/>
          </a:p>
        </p:txBody>
      </p:sp>
    </p:spTree>
    <p:extLst>
      <p:ext uri="{BB962C8B-B14F-4D97-AF65-F5344CB8AC3E}">
        <p14:creationId xmlns="" xmlns:p14="http://schemas.microsoft.com/office/powerpoint/2010/main" val="25603256"/>
      </p:ext>
    </p:extLst>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30</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755576" y="404664"/>
            <a:ext cx="7848872" cy="1296144"/>
          </a:xfrm>
          <a:prstGeom prst="rect">
            <a:avLst/>
          </a:prstGeom>
          <a:noFill/>
          <a:ln w="9525">
            <a:noFill/>
            <a:miter lim="800000"/>
            <a:headEnd/>
            <a:tailEnd/>
          </a:ln>
        </p:spPr>
      </p:pic>
      <p:sp>
        <p:nvSpPr>
          <p:cNvPr id="8" name="TextBox 7"/>
          <p:cNvSpPr txBox="1"/>
          <p:nvPr/>
        </p:nvSpPr>
        <p:spPr>
          <a:xfrm>
            <a:off x="611560" y="1916832"/>
            <a:ext cx="7992888" cy="4724370"/>
          </a:xfrm>
          <a:prstGeom prst="rect">
            <a:avLst/>
          </a:prstGeom>
          <a:noFill/>
        </p:spPr>
        <p:txBody>
          <a:bodyPr wrap="square" rtlCol="0">
            <a:spAutoFit/>
          </a:bodyPr>
          <a:lstStyle/>
          <a:p>
            <a:pPr algn="just"/>
            <a:r>
              <a:rPr lang="bg-BG" b="1" dirty="0" smtClean="0">
                <a:latin typeface="Bookman Old Style" pitchFamily="18" charset="0"/>
              </a:rPr>
              <a:t>      Критерии за оценка и тежест на показателите</a:t>
            </a:r>
            <a:r>
              <a:rPr lang="bg-BG" dirty="0" smtClean="0">
                <a:latin typeface="Bookman Old Style" pitchFamily="18" charset="0"/>
              </a:rPr>
              <a:t>:</a:t>
            </a:r>
          </a:p>
          <a:p>
            <a:pPr lvl="0" algn="just">
              <a:buFont typeface="Wingdings" pitchFamily="2" charset="2"/>
              <a:buChar char="Ø"/>
            </a:pPr>
            <a:r>
              <a:rPr lang="bg-BG" dirty="0" smtClean="0">
                <a:latin typeface="Bookman Old Style" pitchFamily="18" charset="0"/>
              </a:rPr>
              <a:t>Проектът обхваща повече от 1 населено място на територията на МИГ- </a:t>
            </a:r>
            <a:r>
              <a:rPr lang="bg-BG" b="1" dirty="0" smtClean="0">
                <a:latin typeface="Bookman Old Style" pitchFamily="18" charset="0"/>
              </a:rPr>
              <a:t>5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Резултатите са в пряка полза за деца, младежи, жени и/или социално уязвими групи – </a:t>
            </a:r>
            <a:r>
              <a:rPr lang="bg-BG" b="1" dirty="0" smtClean="0">
                <a:latin typeface="Bookman Old Style" pitchFamily="18" charset="0"/>
              </a:rPr>
              <a:t>2 т</a:t>
            </a:r>
            <a:r>
              <a:rPr lang="bg-BG" dirty="0" smtClean="0">
                <a:latin typeface="Bookman Old Style" pitchFamily="18" charset="0"/>
              </a:rPr>
              <a:t>. </a:t>
            </a:r>
            <a:r>
              <a:rPr lang="bg-BG" sz="1700" i="1" dirty="0" smtClean="0">
                <a:latin typeface="Bookman Old Style" pitchFamily="18" charset="0"/>
              </a:rPr>
              <a:t>(Когато са обхванати повече от една от посочените групи, проектът получава 2 т.).</a:t>
            </a:r>
          </a:p>
          <a:p>
            <a:pPr lvl="0" algn="just">
              <a:buFont typeface="Wingdings" pitchFamily="2" charset="2"/>
              <a:buChar char="Ø"/>
            </a:pPr>
            <a:r>
              <a:rPr lang="bg-BG" dirty="0" smtClean="0">
                <a:latin typeface="Bookman Old Style" pitchFamily="18" charset="0"/>
              </a:rPr>
              <a:t>Проектът създава заетост за местното население – </a:t>
            </a:r>
            <a:r>
              <a:rPr lang="bg-BG" b="1" dirty="0" smtClean="0">
                <a:latin typeface="Bookman Old Style" pitchFamily="18" charset="0"/>
              </a:rPr>
              <a:t>2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Проектът внедрява иновативен подход/услуга/продукт – </a:t>
            </a:r>
            <a:r>
              <a:rPr lang="bg-BG" b="1" dirty="0" smtClean="0">
                <a:latin typeface="Bookman Old Style" pitchFamily="18" charset="0"/>
              </a:rPr>
              <a:t>2 т.</a:t>
            </a:r>
            <a:endParaRPr lang="bg-BG" dirty="0" smtClean="0">
              <a:latin typeface="Bookman Old Style" pitchFamily="18" charset="0"/>
            </a:endParaRPr>
          </a:p>
          <a:p>
            <a:pPr lvl="0" algn="just">
              <a:buFont typeface="Wingdings" pitchFamily="2" charset="2"/>
              <a:buChar char="Ø"/>
            </a:pPr>
            <a:r>
              <a:rPr lang="bg-BG" dirty="0" smtClean="0">
                <a:latin typeface="Bookman Old Style" pitchFamily="18" charset="0"/>
              </a:rPr>
              <a:t>Проектът е с доказана добавена стойност към туризма в региона – </a:t>
            </a:r>
            <a:r>
              <a:rPr lang="bg-BG" b="1" dirty="0" smtClean="0">
                <a:latin typeface="Bookman Old Style" pitchFamily="18" charset="0"/>
              </a:rPr>
              <a:t>5 т</a:t>
            </a:r>
            <a:r>
              <a:rPr lang="bg-BG" dirty="0" smtClean="0">
                <a:latin typeface="Bookman Old Style" pitchFamily="18" charset="0"/>
              </a:rPr>
              <a:t>.</a:t>
            </a:r>
          </a:p>
          <a:p>
            <a:pPr lvl="0" algn="just">
              <a:buFont typeface="Wingdings" pitchFamily="2" charset="2"/>
              <a:buChar char="Ø"/>
            </a:pPr>
            <a:r>
              <a:rPr lang="bg-BG" dirty="0" smtClean="0">
                <a:latin typeface="Bookman Old Style" pitchFamily="18" charset="0"/>
              </a:rPr>
              <a:t>Устойчивост на резултатите</a:t>
            </a:r>
            <a:r>
              <a:rPr lang="bg-BG" b="1" dirty="0" smtClean="0">
                <a:latin typeface="Bookman Old Style" pitchFamily="18" charset="0"/>
              </a:rPr>
              <a:t> – 2 т.</a:t>
            </a:r>
          </a:p>
          <a:p>
            <a:pPr lvl="0" algn="just"/>
            <a:endParaRPr lang="bg-BG" dirty="0" smtClean="0">
              <a:latin typeface="Bookman Old Style" pitchFamily="18" charset="0"/>
            </a:endParaRPr>
          </a:p>
          <a:p>
            <a:pPr algn="just"/>
            <a:r>
              <a:rPr lang="bg-BG" dirty="0" smtClean="0">
                <a:latin typeface="Bookman Old Style" pitchFamily="18" charset="0"/>
              </a:rPr>
              <a:t>      </a:t>
            </a:r>
            <a:r>
              <a:rPr lang="bg-BG" b="1" dirty="0" smtClean="0">
                <a:latin typeface="Bookman Old Style" pitchFamily="18" charset="0"/>
              </a:rPr>
              <a:t>Максимален брой точки – 18.</a:t>
            </a:r>
            <a:endParaRPr lang="bg-BG" dirty="0" smtClean="0">
              <a:latin typeface="Bookman Old Style" pitchFamily="18" charset="0"/>
            </a:endParaRPr>
          </a:p>
          <a:p>
            <a:pPr algn="just"/>
            <a:r>
              <a:rPr lang="bg-BG" sz="1700" i="1" dirty="0" smtClean="0">
                <a:latin typeface="Bookman Old Style" pitchFamily="18" charset="0"/>
              </a:rPr>
              <a:t>      За да се допусне до оценка, проектът трябва да отговаря на критериите за допустимост, посочени по – горе. За да се класира проектът трябва да има </a:t>
            </a:r>
            <a:r>
              <a:rPr lang="bg-BG" sz="1700" i="1" u="sng" dirty="0" smtClean="0">
                <a:latin typeface="Bookman Old Style" pitchFamily="18" charset="0"/>
              </a:rPr>
              <a:t>и</a:t>
            </a:r>
            <a:r>
              <a:rPr lang="bg-BG" sz="1700" i="1" dirty="0" smtClean="0">
                <a:latin typeface="Bookman Old Style" pitchFamily="18" charset="0"/>
              </a:rPr>
              <a:t> минимум 8 точки на критериите за оценка.</a:t>
            </a:r>
            <a:endParaRPr lang="bg-BG" dirty="0"/>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31</a:t>
            </a:fld>
            <a:endParaRPr lang="bg-BG">
              <a:solidFill>
                <a:srgbClr val="000000"/>
              </a:solidFill>
            </a:endParaRPr>
          </a:p>
        </p:txBody>
      </p:sp>
      <p:sp>
        <p:nvSpPr>
          <p:cNvPr id="4" name="Rectangle 3"/>
          <p:cNvSpPr/>
          <p:nvPr/>
        </p:nvSpPr>
        <p:spPr>
          <a:xfrm>
            <a:off x="1691680" y="2228673"/>
            <a:ext cx="6048672" cy="1569660"/>
          </a:xfrm>
          <a:prstGeom prst="rect">
            <a:avLst/>
          </a:prstGeom>
        </p:spPr>
        <p:txBody>
          <a:bodyPr wrap="square">
            <a:spAutoFit/>
          </a:bodyPr>
          <a:lstStyle/>
          <a:p>
            <a:pPr marL="0" indent="0" algn="ctr" eaLnBrk="1" hangingPunct="1">
              <a:buFont typeface="Wingdings 3" pitchFamily="18" charset="2"/>
              <a:buNone/>
            </a:pPr>
            <a:endParaRPr lang="en-US" sz="2400" b="1" dirty="0" smtClean="0">
              <a:latin typeface="Bookman Old Style" pitchFamily="18" charset="0"/>
              <a:cs typeface="Arial" charset="0"/>
            </a:endParaRPr>
          </a:p>
          <a:p>
            <a:pPr marL="0" indent="0" algn="ctr" eaLnBrk="1" hangingPunct="1">
              <a:buFont typeface="Wingdings 3" pitchFamily="18" charset="2"/>
              <a:buNone/>
            </a:pPr>
            <a:r>
              <a:rPr lang="bg-BG" sz="2400" b="1" dirty="0" smtClean="0">
                <a:latin typeface="Bookman Old Style" pitchFamily="18" charset="0"/>
                <a:cs typeface="Arial" charset="0"/>
              </a:rPr>
              <a:t>БЛАГОДАРЯ ЗА ВНИМАНИЕТО</a:t>
            </a:r>
            <a:r>
              <a:rPr lang="bg-BG" sz="2400" b="1" dirty="0">
                <a:latin typeface="Bookman Old Style" pitchFamily="18" charset="0"/>
                <a:cs typeface="Arial" charset="0"/>
              </a:rPr>
              <a:t>!</a:t>
            </a:r>
          </a:p>
          <a:p>
            <a:pPr marL="0" indent="0" algn="ctr" eaLnBrk="1" hangingPunct="1">
              <a:buFont typeface="Wingdings 3" pitchFamily="18" charset="2"/>
              <a:buNone/>
            </a:pPr>
            <a:endParaRPr lang="bg-BG" sz="2400" dirty="0">
              <a:cs typeface="Arial" charset="0"/>
            </a:endParaRPr>
          </a:p>
          <a:p>
            <a:pPr marL="0" indent="0" algn="ctr" eaLnBrk="1" hangingPunct="1">
              <a:buFont typeface="Wingdings 3" pitchFamily="18" charset="2"/>
              <a:buNone/>
            </a:pPr>
            <a:endParaRPr lang="bg-BG" sz="2400" dirty="0">
              <a:cs typeface="Arial" charset="0"/>
            </a:endParaRPr>
          </a:p>
        </p:txBody>
      </p:sp>
      <p:sp>
        <p:nvSpPr>
          <p:cNvPr id="9" name="Date Placeholder 8"/>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pic>
        <p:nvPicPr>
          <p:cNvPr id="11" name="Picture 10"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12" name="TextBox 11"/>
          <p:cNvSpPr txBox="1"/>
          <p:nvPr/>
        </p:nvSpPr>
        <p:spPr>
          <a:xfrm>
            <a:off x="899592" y="4005064"/>
            <a:ext cx="7488832" cy="2308324"/>
          </a:xfrm>
          <a:prstGeom prst="rect">
            <a:avLst/>
          </a:prstGeom>
          <a:noFill/>
        </p:spPr>
        <p:txBody>
          <a:bodyPr wrap="square" rtlCol="0">
            <a:spAutoFit/>
          </a:bodyPr>
          <a:lstStyle/>
          <a:p>
            <a:pPr algn="ctr"/>
            <a:r>
              <a:rPr lang="bg-BG" b="1" dirty="0" smtClean="0">
                <a:latin typeface="Bookman Old Style" pitchFamily="18" charset="0"/>
              </a:rPr>
              <a:t>За контакти:</a:t>
            </a:r>
          </a:p>
          <a:p>
            <a:pPr algn="ctr"/>
            <a:r>
              <a:rPr lang="bg-BG" dirty="0" smtClean="0">
                <a:latin typeface="Bookman Old Style" pitchFamily="18" charset="0"/>
              </a:rPr>
              <a:t>“МИГ – Любимец – Ивайловград”</a:t>
            </a:r>
          </a:p>
          <a:p>
            <a:pPr algn="ctr"/>
            <a:r>
              <a:rPr lang="bg-BG" dirty="0" smtClean="0">
                <a:latin typeface="Bookman Old Style" pitchFamily="18" charset="0"/>
              </a:rPr>
              <a:t>град Любимец 6550</a:t>
            </a:r>
          </a:p>
          <a:p>
            <a:pPr algn="ctr"/>
            <a:r>
              <a:rPr lang="bg-BG" dirty="0" smtClean="0">
                <a:latin typeface="Bookman Old Style" pitchFamily="18" charset="0"/>
              </a:rPr>
              <a:t>ул. “Цар Освободител” №11</a:t>
            </a:r>
            <a:endParaRPr lang="en-US" dirty="0" smtClean="0">
              <a:latin typeface="Bookman Old Style" pitchFamily="18" charset="0"/>
            </a:endParaRPr>
          </a:p>
          <a:p>
            <a:pPr algn="ctr"/>
            <a:endParaRPr lang="bg-BG" dirty="0" smtClean="0">
              <a:latin typeface="Bookman Old Style" pitchFamily="18" charset="0"/>
            </a:endParaRPr>
          </a:p>
          <a:p>
            <a:pPr algn="ctr"/>
            <a:r>
              <a:rPr lang="en-US" dirty="0" smtClean="0">
                <a:latin typeface="Bookman Old Style" pitchFamily="18" charset="0"/>
              </a:rPr>
              <a:t>e-mail: </a:t>
            </a:r>
            <a:r>
              <a:rPr lang="en-US" dirty="0" smtClean="0">
                <a:latin typeface="Bookman Old Style" pitchFamily="18" charset="0"/>
                <a:hlinkClick r:id="rId3"/>
              </a:rPr>
              <a:t>mig.lyubimets@mail.bg</a:t>
            </a:r>
            <a:endParaRPr lang="en-US" dirty="0" smtClean="0">
              <a:latin typeface="Bookman Old Style" pitchFamily="18" charset="0"/>
            </a:endParaRPr>
          </a:p>
          <a:p>
            <a:pPr algn="ctr"/>
            <a:r>
              <a:rPr lang="en-US" dirty="0" smtClean="0">
                <a:latin typeface="Bookman Old Style" pitchFamily="18" charset="0"/>
                <a:hlinkClick r:id="rId4"/>
              </a:rPr>
              <a:t>http://mig.lyubimets.org</a:t>
            </a:r>
            <a:endParaRPr lang="en-US" dirty="0" smtClean="0">
              <a:latin typeface="Bookman Old Style" pitchFamily="18" charset="0"/>
            </a:endParaRPr>
          </a:p>
          <a:p>
            <a:pPr algn="ctr"/>
            <a:endParaRPr lang="bg-BG" dirty="0">
              <a:latin typeface="Bookman Old Style" pitchFamily="18" charset="0"/>
            </a:endParaRPr>
          </a:p>
        </p:txBody>
      </p:sp>
    </p:spTree>
    <p:extLst>
      <p:ext uri="{BB962C8B-B14F-4D97-AF65-F5344CB8AC3E}">
        <p14:creationId xmlns="" xmlns:p14="http://schemas.microsoft.com/office/powerpoint/2010/main" val="3696132233"/>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4</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8" name="TextBox 7"/>
          <p:cNvSpPr txBox="1"/>
          <p:nvPr/>
        </p:nvSpPr>
        <p:spPr>
          <a:xfrm>
            <a:off x="755575" y="2132856"/>
            <a:ext cx="7848873" cy="3693319"/>
          </a:xfrm>
          <a:prstGeom prst="rect">
            <a:avLst/>
          </a:prstGeom>
          <a:noFill/>
        </p:spPr>
        <p:txBody>
          <a:bodyPr wrap="square" rtlCol="0">
            <a:spAutoFit/>
          </a:bodyPr>
          <a:lstStyle/>
          <a:p>
            <a:pPr algn="just"/>
            <a:r>
              <a:rPr lang="bg-BG" dirty="0" smtClean="0">
                <a:latin typeface="Bookman Old Style" pitchFamily="18" charset="0"/>
              </a:rPr>
              <a:t>      </a:t>
            </a:r>
          </a:p>
          <a:p>
            <a:pPr algn="just"/>
            <a:r>
              <a:rPr lang="bg-BG" dirty="0" smtClean="0">
                <a:latin typeface="Bookman Old Style" pitchFamily="18" charset="0"/>
              </a:rPr>
              <a:t>      Предварително одобрения бюджет на стратегията за Водено от общностите местно развитие на “МИГ – Любимец – Ивайловград” е в размер на </a:t>
            </a:r>
            <a:r>
              <a:rPr lang="bg-BG" b="1" dirty="0" smtClean="0">
                <a:latin typeface="Bookman Old Style" pitchFamily="18" charset="0"/>
              </a:rPr>
              <a:t>2 933 745.00 лева.</a:t>
            </a:r>
            <a:r>
              <a:rPr lang="bg-BG" dirty="0" smtClean="0">
                <a:latin typeface="Bookman Old Style" pitchFamily="18" charset="0"/>
              </a:rPr>
              <a:t> </a:t>
            </a:r>
          </a:p>
          <a:p>
            <a:pPr algn="just"/>
            <a:r>
              <a:rPr lang="bg-BG" dirty="0" smtClean="0">
                <a:latin typeface="Bookman Old Style" pitchFamily="18" charset="0"/>
              </a:rPr>
              <a:t>      Одобрените средства са предвидени за предоставяне, като безвъзмездна финансова помощ за изпълнението на проекти по мерките, заложени в стратегията за ВОМР, на потенциални бенефициенти от територията на общините Любимец и Ивайловград. </a:t>
            </a:r>
            <a:endParaRPr lang="en-US" dirty="0" smtClean="0">
              <a:latin typeface="Bookman Old Style" pitchFamily="18" charset="0"/>
            </a:endParaRPr>
          </a:p>
          <a:p>
            <a:pPr algn="just"/>
            <a:r>
              <a:rPr lang="en-US" dirty="0" smtClean="0">
                <a:latin typeface="Bookman Old Style" pitchFamily="18" charset="0"/>
              </a:rPr>
              <a:t>      </a:t>
            </a:r>
            <a:r>
              <a:rPr lang="bg-BG" dirty="0" smtClean="0">
                <a:latin typeface="Bookman Old Style" pitchFamily="18" charset="0"/>
              </a:rPr>
              <a:t>Крайния срок за изпълнение на дейности по проекти, финансирани по линията на стратегията за ВОМР е до </a:t>
            </a:r>
            <a:r>
              <a:rPr lang="bg-BG" b="1" dirty="0" smtClean="0">
                <a:latin typeface="Bookman Old Style" pitchFamily="18" charset="0"/>
              </a:rPr>
              <a:t>30 юни 2023 година</a:t>
            </a:r>
            <a:r>
              <a:rPr lang="bg-BG" dirty="0" smtClean="0">
                <a:latin typeface="Bookman Old Style" pitchFamily="18" charset="0"/>
              </a:rPr>
              <a:t>.</a:t>
            </a:r>
            <a:r>
              <a:rPr lang="ru-RU" dirty="0" smtClean="0">
                <a:latin typeface="Bookman Old Style" pitchFamily="18" charset="0"/>
              </a:rPr>
              <a:t> </a:t>
            </a:r>
          </a:p>
          <a:p>
            <a:endParaRPr lang="bg-BG"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5</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8" name="TextBox 7"/>
          <p:cNvSpPr txBox="1"/>
          <p:nvPr/>
        </p:nvSpPr>
        <p:spPr>
          <a:xfrm>
            <a:off x="683568" y="1988841"/>
            <a:ext cx="8064896" cy="4247317"/>
          </a:xfrm>
          <a:prstGeom prst="rect">
            <a:avLst/>
          </a:prstGeom>
          <a:noFill/>
        </p:spPr>
        <p:txBody>
          <a:bodyPr wrap="square" rtlCol="0">
            <a:spAutoFit/>
          </a:bodyPr>
          <a:lstStyle/>
          <a:p>
            <a:pPr algn="just"/>
            <a:r>
              <a:rPr lang="bg-BG" dirty="0" smtClean="0">
                <a:latin typeface="Bookman Old Style" pitchFamily="18" charset="0"/>
              </a:rPr>
              <a:t>      В стратегията за ВОМР на „МИГ – Любимец – Ивайловград“ са включени за подпомагане проекти по следните мерки:</a:t>
            </a:r>
          </a:p>
          <a:p>
            <a:pPr algn="just"/>
            <a:r>
              <a:rPr lang="bg-BG" dirty="0" smtClean="0">
                <a:latin typeface="Bookman Old Style" pitchFamily="18" charset="0"/>
              </a:rPr>
              <a:t> </a:t>
            </a:r>
          </a:p>
          <a:p>
            <a:pPr algn="ctr"/>
            <a:r>
              <a:rPr lang="bg-BG" b="1" dirty="0" smtClean="0">
                <a:latin typeface="Bookman Old Style" pitchFamily="18" charset="0"/>
              </a:rPr>
              <a:t>Мярка 1 </a:t>
            </a:r>
            <a:r>
              <a:rPr lang="bg-BG" dirty="0" smtClean="0">
                <a:latin typeface="Bookman Old Style" pitchFamily="18" charset="0"/>
              </a:rPr>
              <a:t>(код на мярката по ПРСР 2014-2020г. - 4.1) </a:t>
            </a:r>
          </a:p>
          <a:p>
            <a:pPr algn="ctr"/>
            <a:r>
              <a:rPr lang="bg-BG" b="1" dirty="0" smtClean="0">
                <a:latin typeface="Bookman Old Style" pitchFamily="18" charset="0"/>
              </a:rPr>
              <a:t> „Подкрепа за инвестиции в земеделски стопанства“ </a:t>
            </a:r>
          </a:p>
          <a:p>
            <a:pPr algn="ctr"/>
            <a:endParaRPr lang="bg-BG" dirty="0" smtClean="0">
              <a:latin typeface="Bookman Old Style" pitchFamily="18" charset="0"/>
            </a:endParaRPr>
          </a:p>
          <a:p>
            <a:pPr algn="just"/>
            <a:r>
              <a:rPr lang="bg-BG" b="1" dirty="0" smtClean="0">
                <a:latin typeface="Bookman Old Style" pitchFamily="18" charset="0"/>
              </a:rPr>
              <a:t>      Допустими кандидати: </a:t>
            </a:r>
          </a:p>
          <a:p>
            <a:pPr algn="just"/>
            <a:r>
              <a:rPr lang="bg-BG" b="1" dirty="0" smtClean="0">
                <a:latin typeface="Bookman Old Style" pitchFamily="18" charset="0"/>
              </a:rPr>
              <a:t>1. Земеделски производители (физически и юридически лица).</a:t>
            </a:r>
          </a:p>
          <a:p>
            <a:pPr lvl="0" algn="just"/>
            <a:r>
              <a:rPr lang="bg-BG" dirty="0" smtClean="0">
                <a:latin typeface="Bookman Old Style" pitchFamily="18" charset="0"/>
              </a:rPr>
              <a:t>    Кандидатите за подпомагане следва да са регистрирани земеделски производители в съответствие със Закона за подпомагане на земеделските производители.</a:t>
            </a:r>
          </a:p>
          <a:p>
            <a:pPr lvl="0" algn="just"/>
            <a:r>
              <a:rPr lang="bg-BG" dirty="0" smtClean="0">
                <a:latin typeface="Bookman Old Style" pitchFamily="18" charset="0"/>
              </a:rPr>
              <a:t>    Кандидатите, юридически лица следва да докажат приход от земеделска дейност и/или приход от услуги директно свързани със земеделска дейност и/или преработка на земеделска продукция </a:t>
            </a:r>
            <a:endParaRPr lang="bg-BG"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6</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8" name="TextBox 7"/>
          <p:cNvSpPr txBox="1"/>
          <p:nvPr/>
        </p:nvSpPr>
        <p:spPr>
          <a:xfrm>
            <a:off x="755575" y="1916832"/>
            <a:ext cx="7920881" cy="4524315"/>
          </a:xfrm>
          <a:prstGeom prst="rect">
            <a:avLst/>
          </a:prstGeom>
          <a:noFill/>
        </p:spPr>
        <p:txBody>
          <a:bodyPr wrap="square" rtlCol="0">
            <a:spAutoFit/>
          </a:bodyPr>
          <a:lstStyle/>
          <a:p>
            <a:pPr lvl="0" algn="just"/>
            <a:r>
              <a:rPr lang="bg-BG" dirty="0" smtClean="0">
                <a:latin typeface="Bookman Old Style" pitchFamily="18" charset="0"/>
              </a:rPr>
              <a:t>и/или участие и подпомагане по схемата за единно плащане на площ. </a:t>
            </a:r>
          </a:p>
          <a:p>
            <a:pPr lvl="0" algn="just"/>
            <a:r>
              <a:rPr lang="bg-BG" dirty="0" smtClean="0">
                <a:latin typeface="Bookman Old Style" pitchFamily="18" charset="0"/>
              </a:rPr>
              <a:t>      Изискването не се прилага за кандидати създадени до 1 година преди кандидатстването за проекти с инвестиции в сектор „животновъдство”, сектор „плодове и зеленчуци”, производство на „етерично – маслени и медицински култури”.</a:t>
            </a:r>
          </a:p>
          <a:p>
            <a:pPr algn="just"/>
            <a:endParaRPr lang="bg-BG" dirty="0" smtClean="0">
              <a:latin typeface="Bookman Old Style" pitchFamily="18" charset="0"/>
            </a:endParaRPr>
          </a:p>
          <a:p>
            <a:pPr algn="just"/>
            <a:r>
              <a:rPr lang="bg-BG" b="1" dirty="0" smtClean="0">
                <a:latin typeface="Bookman Old Style" pitchFamily="18" charset="0"/>
              </a:rPr>
              <a:t>2. Групи (организации) на производители. </a:t>
            </a:r>
          </a:p>
          <a:p>
            <a:pPr lvl="0" algn="just"/>
            <a:r>
              <a:rPr lang="bg-BG" dirty="0" smtClean="0">
                <a:latin typeface="Bookman Old Style" pitchFamily="18" charset="0"/>
              </a:rPr>
              <a:t>    Кандидатите трябва да са признати като група или организация на производители, в съответствие с националното, и/или европейското законодателство за организации на производители, и/или одобрени за финансова помощ по мярка 9 „Учредяване на групи и организации на производители” от ПРСР 2014 – 2020г. Инвестициите следва да са свързани с основната земеделска дейност на членовете на организацията, която е основна и за организацията.</a:t>
            </a:r>
            <a:endParaRPr lang="bg-BG"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7</a:t>
            </a:fld>
            <a:endParaRPr lang="bg-BG">
              <a:solidFill>
                <a:srgbClr val="000000"/>
              </a:solidFill>
            </a:endParaRPr>
          </a:p>
        </p:txBody>
      </p:sp>
      <p:pic>
        <p:nvPicPr>
          <p:cNvPr id="7" name="Picture 6"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8" name="TextBox 7"/>
          <p:cNvSpPr txBox="1"/>
          <p:nvPr/>
        </p:nvSpPr>
        <p:spPr>
          <a:xfrm>
            <a:off x="755576" y="2060849"/>
            <a:ext cx="7920880" cy="4524315"/>
          </a:xfrm>
          <a:prstGeom prst="rect">
            <a:avLst/>
          </a:prstGeom>
          <a:noFill/>
        </p:spPr>
        <p:txBody>
          <a:bodyPr wrap="square" rtlCol="0">
            <a:spAutoFit/>
          </a:bodyPr>
          <a:lstStyle/>
          <a:p>
            <a:pPr lvl="0" algn="just"/>
            <a:r>
              <a:rPr lang="bg-BG" dirty="0" smtClean="0">
                <a:latin typeface="Bookman Old Style" pitchFamily="18" charset="0"/>
              </a:rPr>
              <a:t>    Кандидатите следва да представят бизнес план (БП), доказващ подобряване на земеделската дейност на земеделските стопанства на членовете и основна за организацията, чрез прилагане на планираните инвестиции и дейности.</a:t>
            </a:r>
          </a:p>
          <a:p>
            <a:pPr algn="just"/>
            <a:r>
              <a:rPr lang="bg-BG" b="1" dirty="0" smtClean="0">
                <a:latin typeface="Bookman Old Style" pitchFamily="18" charset="0"/>
              </a:rPr>
              <a:t>    </a:t>
            </a:r>
            <a:r>
              <a:rPr lang="bg-BG" i="1" dirty="0" smtClean="0">
                <a:latin typeface="Bookman Old Style" pitchFamily="18" charset="0"/>
              </a:rPr>
              <a:t>БП трябва да показва, че инвестициите са от полза за цялата организация на производители.</a:t>
            </a:r>
          </a:p>
          <a:p>
            <a:pPr algn="just"/>
            <a:endParaRPr lang="bg-BG" i="1" dirty="0" smtClean="0">
              <a:latin typeface="Bookman Old Style" pitchFamily="18" charset="0"/>
            </a:endParaRPr>
          </a:p>
          <a:p>
            <a:r>
              <a:rPr lang="bg-BG" b="1" dirty="0" smtClean="0">
                <a:latin typeface="Bookman Old Style" pitchFamily="18" charset="0"/>
              </a:rPr>
              <a:t>      Допустими дейности:</a:t>
            </a:r>
            <a:endParaRPr lang="bg-BG" dirty="0" smtClean="0">
              <a:latin typeface="Bookman Old Style" pitchFamily="18" charset="0"/>
            </a:endParaRPr>
          </a:p>
          <a:p>
            <a:pPr lvl="0" algn="just"/>
            <a:r>
              <a:rPr lang="bg-BG" dirty="0" smtClean="0">
                <a:latin typeface="Bookman Old Style" pitchFamily="18" charset="0"/>
              </a:rPr>
              <a:t>      Инвестиции в материални и нематериални активи, в новосъздадени и съществуващи земеделски стопанства, съобразени с техният капацитет. Подкрепата ще бъде насочена към  инвестиции, свързани с:</a:t>
            </a:r>
          </a:p>
          <a:p>
            <a:pPr lvl="0" algn="just">
              <a:buFont typeface="Wingdings" pitchFamily="2" charset="2"/>
              <a:buChar char="Ø"/>
            </a:pPr>
            <a:r>
              <a:rPr lang="bg-BG" dirty="0" smtClean="0">
                <a:latin typeface="Bookman Old Style" pitchFamily="18" charset="0"/>
              </a:rPr>
              <a:t> Инвестиции за модернизация и механизация /инвестиции във физически активи/ пряко свързани с намаляване на производствените разходи и повишаване производителността на труда.</a:t>
            </a:r>
            <a:endParaRPr lang="bg-BG" b="1" dirty="0" smtClean="0">
              <a:latin typeface="Bookman Old Style"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8</a:t>
            </a:fld>
            <a:endParaRPr lang="bg-BG">
              <a:solidFill>
                <a:srgbClr val="000000"/>
              </a:solidFill>
            </a:endParaRPr>
          </a:p>
        </p:txBody>
      </p:sp>
      <p:pic>
        <p:nvPicPr>
          <p:cNvPr id="9" name="Picture 8" descr="лога евро copy"/>
          <p:cNvPicPr/>
          <p:nvPr/>
        </p:nvPicPr>
        <p:blipFill>
          <a:blip r:embed="rId2" cstate="print"/>
          <a:srcRect/>
          <a:stretch>
            <a:fillRect/>
          </a:stretch>
        </p:blipFill>
        <p:spPr bwMode="auto">
          <a:xfrm>
            <a:off x="683568" y="476672"/>
            <a:ext cx="7992888" cy="1224136"/>
          </a:xfrm>
          <a:prstGeom prst="rect">
            <a:avLst/>
          </a:prstGeom>
          <a:noFill/>
          <a:ln w="9525">
            <a:noFill/>
            <a:miter lim="800000"/>
            <a:headEnd/>
            <a:tailEnd/>
          </a:ln>
        </p:spPr>
      </p:pic>
      <p:sp>
        <p:nvSpPr>
          <p:cNvPr id="5" name="TextBox 4"/>
          <p:cNvSpPr txBox="1"/>
          <p:nvPr/>
        </p:nvSpPr>
        <p:spPr>
          <a:xfrm>
            <a:off x="683568" y="1916832"/>
            <a:ext cx="7920880" cy="4524315"/>
          </a:xfrm>
          <a:prstGeom prst="rect">
            <a:avLst/>
          </a:prstGeom>
          <a:noFill/>
        </p:spPr>
        <p:txBody>
          <a:bodyPr wrap="square" rtlCol="0">
            <a:spAutoFit/>
          </a:bodyPr>
          <a:lstStyle/>
          <a:p>
            <a:pPr lvl="0" algn="just">
              <a:buFont typeface="Wingdings" pitchFamily="2" charset="2"/>
              <a:buChar char="Ø"/>
            </a:pPr>
            <a:r>
              <a:rPr lang="bg-BG" dirty="0" smtClean="0">
                <a:latin typeface="Bookman Old Style" pitchFamily="18" charset="0"/>
              </a:rPr>
              <a:t>Инвестиции за постигане съответствие с нововъведени стандарти на Общността приложими за съответните стопанства.</a:t>
            </a:r>
          </a:p>
          <a:p>
            <a:pPr lvl="0" algn="just">
              <a:buFont typeface="Wingdings" pitchFamily="2" charset="2"/>
              <a:buChar char="Ø"/>
            </a:pPr>
            <a:r>
              <a:rPr lang="bg-BG" dirty="0" smtClean="0">
                <a:latin typeface="Bookman Old Style" pitchFamily="18" charset="0"/>
              </a:rPr>
              <a:t>Инвестиции пряко свързани с подобряване на енергийната ефективност на стопанствата.</a:t>
            </a:r>
          </a:p>
          <a:p>
            <a:pPr lvl="0" algn="just">
              <a:buFont typeface="Wingdings" pitchFamily="2" charset="2"/>
              <a:buChar char="Ø"/>
            </a:pPr>
            <a:r>
              <a:rPr lang="bg-BG" dirty="0" smtClean="0">
                <a:latin typeface="Bookman Old Style" pitchFamily="18" charset="0"/>
              </a:rPr>
              <a:t>Инвестиции за съхранение на земеделската продукция с цел запазване качеството на продукцията.</a:t>
            </a:r>
          </a:p>
          <a:p>
            <a:pPr lvl="0" algn="just">
              <a:buFont typeface="Wingdings" pitchFamily="2" charset="2"/>
              <a:buChar char="Ø"/>
            </a:pPr>
            <a:r>
              <a:rPr lang="bg-BG" dirty="0" smtClean="0">
                <a:latin typeface="Bookman Old Style" pitchFamily="18" charset="0"/>
              </a:rPr>
              <a:t>Инвестиции в машини и съоръжения за опазване на околната среда, включително за съхранение на оборска тор.</a:t>
            </a:r>
          </a:p>
          <a:p>
            <a:pPr lvl="0" algn="just">
              <a:buFont typeface="Wingdings" pitchFamily="2" charset="2"/>
              <a:buChar char="Ø"/>
            </a:pPr>
            <a:r>
              <a:rPr lang="bg-BG" dirty="0" smtClean="0">
                <a:latin typeface="Bookman Old Style" pitchFamily="18" charset="0"/>
              </a:rPr>
              <a:t>Инвестиции в недвижима собственост свързана с дейността на земеделските стопанства.</a:t>
            </a:r>
          </a:p>
          <a:p>
            <a:pPr lvl="0" algn="just">
              <a:buFont typeface="Wingdings" pitchFamily="2" charset="2"/>
              <a:buChar char="Ø"/>
            </a:pPr>
            <a:r>
              <a:rPr lang="bg-BG" dirty="0" smtClean="0">
                <a:latin typeface="Bookman Old Style" pitchFamily="18" charset="0"/>
              </a:rPr>
              <a:t>Инвестиции за създаване и/или презасаждане на трайни насаждения, десертни лозя, медоносни дървесни видове за производство на мед и бързорастящи храсти и дървесни видове за производство на биоенергия.</a:t>
            </a:r>
          </a:p>
          <a:p>
            <a:pPr lvl="0" algn="just">
              <a:buFont typeface="Wingdings" pitchFamily="2" charset="2"/>
              <a:buChar char="Ø"/>
            </a:pPr>
            <a:r>
              <a:rPr lang="bg-BG" dirty="0" smtClean="0">
                <a:latin typeface="Bookman Old Style" pitchFamily="18" charset="0"/>
              </a:rPr>
              <a:t>Инвестиции за производство на енергия от възобновяеми енергийни източници  за нуждите на земеделските стопанства.</a:t>
            </a:r>
            <a:endParaRPr lang="bg-BG"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a:defRPr/>
            </a:pPr>
            <a:r>
              <a:rPr lang="bg-BG" b="1" dirty="0" smtClean="0">
                <a:solidFill>
                  <a:srgbClr val="000000"/>
                </a:solidFill>
              </a:rPr>
              <a:t> </a:t>
            </a:r>
            <a:r>
              <a:rPr lang="bg-BG" dirty="0" smtClean="0">
                <a:solidFill>
                  <a:srgbClr val="000000"/>
                </a:solidFill>
              </a:rPr>
              <a:t>16  декември 2016 г.</a:t>
            </a:r>
            <a:endParaRPr lang="bg-BG" dirty="0">
              <a:solidFill>
                <a:srgbClr val="000000"/>
              </a:solidFill>
            </a:endParaRPr>
          </a:p>
        </p:txBody>
      </p:sp>
      <p:sp>
        <p:nvSpPr>
          <p:cNvPr id="4" name="Slide Number Placeholder 3"/>
          <p:cNvSpPr>
            <a:spLocks noGrp="1"/>
          </p:cNvSpPr>
          <p:nvPr>
            <p:ph type="sldNum" sz="quarter" idx="12"/>
          </p:nvPr>
        </p:nvSpPr>
        <p:spPr/>
        <p:txBody>
          <a:bodyPr/>
          <a:lstStyle/>
          <a:p>
            <a:pPr>
              <a:defRPr/>
            </a:pPr>
            <a:fld id="{5CD1A774-2575-4D98-AA76-1C6D5EAA728E}" type="slidenum">
              <a:rPr lang="bg-BG" smtClean="0">
                <a:solidFill>
                  <a:srgbClr val="000000"/>
                </a:solidFill>
              </a:rPr>
              <a:pPr>
                <a:defRPr/>
              </a:pPr>
              <a:t>9</a:t>
            </a:fld>
            <a:endParaRPr lang="bg-BG">
              <a:solidFill>
                <a:srgbClr val="000000"/>
              </a:solidFill>
            </a:endParaRPr>
          </a:p>
        </p:txBody>
      </p:sp>
      <p:pic>
        <p:nvPicPr>
          <p:cNvPr id="6" name="Picture 5" descr="лога евро copy"/>
          <p:cNvPicPr/>
          <p:nvPr/>
        </p:nvPicPr>
        <p:blipFill>
          <a:blip r:embed="rId2" cstate="print"/>
          <a:srcRect/>
          <a:stretch>
            <a:fillRect/>
          </a:stretch>
        </p:blipFill>
        <p:spPr bwMode="auto">
          <a:xfrm>
            <a:off x="755576" y="404664"/>
            <a:ext cx="7992888" cy="1224136"/>
          </a:xfrm>
          <a:prstGeom prst="rect">
            <a:avLst/>
          </a:prstGeom>
          <a:noFill/>
          <a:ln w="9525">
            <a:noFill/>
            <a:miter lim="800000"/>
            <a:headEnd/>
            <a:tailEnd/>
          </a:ln>
        </p:spPr>
      </p:pic>
      <p:sp>
        <p:nvSpPr>
          <p:cNvPr id="5" name="TextBox 4"/>
          <p:cNvSpPr txBox="1"/>
          <p:nvPr/>
        </p:nvSpPr>
        <p:spPr>
          <a:xfrm>
            <a:off x="755576" y="2060848"/>
            <a:ext cx="7992888" cy="3693319"/>
          </a:xfrm>
          <a:prstGeom prst="rect">
            <a:avLst/>
          </a:prstGeom>
          <a:noFill/>
        </p:spPr>
        <p:txBody>
          <a:bodyPr wrap="square" rtlCol="0">
            <a:spAutoFit/>
          </a:bodyPr>
          <a:lstStyle/>
          <a:p>
            <a:pPr algn="just"/>
            <a:r>
              <a:rPr lang="bg-BG" b="1" dirty="0" smtClean="0">
                <a:latin typeface="Bookman Old Style" pitchFamily="18" charset="0"/>
              </a:rPr>
              <a:t>      Финансови параметри: </a:t>
            </a:r>
          </a:p>
          <a:p>
            <a:pPr algn="just">
              <a:buFont typeface="Wingdings" pitchFamily="2" charset="2"/>
              <a:buChar char="Ø"/>
            </a:pPr>
            <a:r>
              <a:rPr lang="bg-BG" dirty="0" smtClean="0">
                <a:latin typeface="Bookman Old Style" pitchFamily="18" charset="0"/>
              </a:rPr>
              <a:t>Минималния размер на безвъзмездната финансова помощ (БФП) за един проект е левова равностойност  на 5 000 евро.</a:t>
            </a:r>
          </a:p>
          <a:p>
            <a:pPr algn="just">
              <a:buFont typeface="Wingdings" pitchFamily="2" charset="2"/>
              <a:buChar char="Ø"/>
            </a:pPr>
            <a:r>
              <a:rPr lang="bg-BG" dirty="0" smtClean="0">
                <a:latin typeface="Bookman Old Style" pitchFamily="18" charset="0"/>
              </a:rPr>
              <a:t>Максималния размер на БФП за един проект е до левова равностойност  на 100 000 евро.</a:t>
            </a:r>
          </a:p>
          <a:p>
            <a:pPr algn="just"/>
            <a:r>
              <a:rPr lang="bg-BG" dirty="0" smtClean="0">
                <a:latin typeface="Bookman Old Style" pitchFamily="18" charset="0"/>
              </a:rPr>
              <a:t> </a:t>
            </a:r>
          </a:p>
          <a:p>
            <a:pPr algn="just"/>
            <a:r>
              <a:rPr lang="bg-BG" b="1" dirty="0" smtClean="0">
                <a:latin typeface="Bookman Old Style" pitchFamily="18" charset="0"/>
              </a:rPr>
              <a:t>      Интензитет на помощта: </a:t>
            </a:r>
          </a:p>
          <a:p>
            <a:pPr algn="just"/>
            <a:r>
              <a:rPr lang="bg-BG" dirty="0" smtClean="0">
                <a:latin typeface="Bookman Old Style" pitchFamily="18" charset="0"/>
              </a:rPr>
              <a:t>      Размерът на БФП </a:t>
            </a:r>
            <a:r>
              <a:rPr lang="bg-BG" b="1" dirty="0" smtClean="0">
                <a:latin typeface="Bookman Old Style" pitchFamily="18" charset="0"/>
              </a:rPr>
              <a:t>е максимум до 70% </a:t>
            </a:r>
            <a:r>
              <a:rPr lang="bg-BG" dirty="0" smtClean="0">
                <a:latin typeface="Bookman Old Style" pitchFamily="18" charset="0"/>
              </a:rPr>
              <a:t>от общите допустими разходи. </a:t>
            </a:r>
          </a:p>
          <a:p>
            <a:pPr algn="just"/>
            <a:endParaRPr lang="bg-BG" dirty="0" smtClean="0">
              <a:latin typeface="Bookman Old Style" pitchFamily="18" charset="0"/>
            </a:endParaRPr>
          </a:p>
          <a:p>
            <a:pPr algn="just"/>
            <a:r>
              <a:rPr lang="bg-BG" b="1" dirty="0" smtClean="0"/>
              <a:t>       </a:t>
            </a:r>
            <a:r>
              <a:rPr lang="bg-BG" b="1" dirty="0" smtClean="0">
                <a:latin typeface="Bookman Old Style" pitchFamily="18" charset="0"/>
              </a:rPr>
              <a:t>Общ бюджет на мярката:</a:t>
            </a:r>
            <a:r>
              <a:rPr lang="bg-BG" dirty="0" smtClean="0">
                <a:latin typeface="Bookman Old Style" pitchFamily="18" charset="0"/>
              </a:rPr>
              <a:t> 880 123.50 лева</a:t>
            </a:r>
          </a:p>
          <a:p>
            <a:pPr algn="just"/>
            <a:endParaRPr lang="bg-BG" dirty="0" smtClean="0">
              <a:latin typeface="Bookman Old Style" pitchFamily="18" charset="0"/>
            </a:endParaRPr>
          </a:p>
          <a:p>
            <a:endParaRPr lang="bg-BG"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3368</TotalTime>
  <Words>3087</Words>
  <Application>Microsoft Office PowerPoint</Application>
  <PresentationFormat>On-screen Show (4:3)</PresentationFormat>
  <Paragraphs>281</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1_Concourse</vt:lpstr>
      <vt:lpstr>Slide 1</vt:lpstr>
      <vt:lpstr>Slide 2</vt:lpstr>
      <vt:lpstr>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Водено от общността местно развитие</dc:title>
  <dc:creator>Marina Brakalova</dc:creator>
  <cp:lastModifiedBy>admin</cp:lastModifiedBy>
  <cp:revision>588</cp:revision>
  <cp:lastPrinted>2014-11-07T08:02:08Z</cp:lastPrinted>
  <dcterms:created xsi:type="dcterms:W3CDTF">2014-09-25T21:09:35Z</dcterms:created>
  <dcterms:modified xsi:type="dcterms:W3CDTF">2016-12-19T10:59:02Z</dcterms:modified>
</cp:coreProperties>
</file>